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CEF"/>
          </a:solidFill>
        </a:fill>
      </a:tcStyle>
    </a:wholeTbl>
    <a:band2H>
      <a:tcTxStyle b="def" i="def"/>
      <a:tcStyle>
        <a:tcBdr/>
        <a:fill>
          <a:solidFill>
            <a:srgbClr val="EFF5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1619250" y="1125537"/>
            <a:ext cx="28575" cy="5732463"/>
          </a:xfrm>
          <a:prstGeom prst="rect">
            <a:avLst/>
          </a:prstGeom>
          <a:solidFill>
            <a:srgbClr val="0039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/>
            </a:pPr>
          </a:p>
        </p:txBody>
      </p:sp>
      <p:sp>
        <p:nvSpPr>
          <p:cNvPr id="22" name="Shape 22"/>
          <p:cNvSpPr/>
          <p:nvPr/>
        </p:nvSpPr>
        <p:spPr>
          <a:xfrm>
            <a:off x="1981200" y="1987550"/>
            <a:ext cx="36513" cy="381635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/>
            </a:pPr>
          </a:p>
        </p:txBody>
      </p:sp>
      <p:sp>
        <p:nvSpPr>
          <p:cNvPr id="23" name="Shape 23"/>
          <p:cNvSpPr/>
          <p:nvPr/>
        </p:nvSpPr>
        <p:spPr>
          <a:xfrm>
            <a:off x="1763712" y="2708275"/>
            <a:ext cx="7380288" cy="73026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/>
            </a:pPr>
          </a:p>
        </p:txBody>
      </p:sp>
      <p:sp>
        <p:nvSpPr>
          <p:cNvPr id="24" name="Shape 24"/>
          <p:cNvSpPr/>
          <p:nvPr/>
        </p:nvSpPr>
        <p:spPr>
          <a:xfrm>
            <a:off x="-1" y="0"/>
            <a:ext cx="9144002" cy="1125538"/>
          </a:xfrm>
          <a:prstGeom prst="rect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/>
            </a:pPr>
          </a:p>
        </p:txBody>
      </p:sp>
      <p:sp>
        <p:nvSpPr>
          <p:cNvPr id="25" name="Shape 25"/>
          <p:cNvSpPr/>
          <p:nvPr/>
        </p:nvSpPr>
        <p:spPr>
          <a:xfrm>
            <a:off x="-1" y="1125537"/>
            <a:ext cx="9144002" cy="17463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/>
            </a:pPr>
          </a:p>
        </p:txBody>
      </p:sp>
      <p:sp>
        <p:nvSpPr>
          <p:cNvPr id="26" name="Shape 26"/>
          <p:cNvSpPr/>
          <p:nvPr/>
        </p:nvSpPr>
        <p:spPr>
          <a:xfrm>
            <a:off x="1619250" y="549275"/>
            <a:ext cx="28575" cy="5762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/>
            </a:pPr>
          </a:p>
        </p:txBody>
      </p:sp>
      <p:pic>
        <p:nvPicPr>
          <p:cNvPr id="27" name="MK Logo (2).png" descr="MK Logo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261937"/>
            <a:ext cx="1155700" cy="647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Group 30"/>
          <p:cNvGrpSpPr/>
          <p:nvPr/>
        </p:nvGrpSpPr>
        <p:grpSpPr>
          <a:xfrm>
            <a:off x="1110630" y="104774"/>
            <a:ext cx="7413277" cy="843545"/>
            <a:chOff x="0" y="0"/>
            <a:chExt cx="7413275" cy="843543"/>
          </a:xfrm>
        </p:grpSpPr>
        <p:sp>
          <p:nvSpPr>
            <p:cNvPr id="28" name="Shape 28"/>
            <p:cNvSpPr/>
            <p:nvPr/>
          </p:nvSpPr>
          <p:spPr>
            <a:xfrm>
              <a:off x="0" y="0"/>
              <a:ext cx="7413276" cy="535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30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/>
              <a:r>
                <a:t>COMPUTER ORGANIZATION AND DESIGN</a:t>
              </a:r>
            </a:p>
          </p:txBody>
        </p:sp>
        <p:sp>
          <p:nvSpPr>
            <p:cNvPr id="29" name="Shape 29"/>
            <p:cNvSpPr/>
            <p:nvPr/>
          </p:nvSpPr>
          <p:spPr>
            <a:xfrm>
              <a:off x="1790333" y="468312"/>
              <a:ext cx="3845308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 Hardware/Software Interface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004175" y="93662"/>
            <a:ext cx="935038" cy="948691"/>
            <a:chOff x="0" y="0"/>
            <a:chExt cx="935037" cy="948690"/>
          </a:xfrm>
        </p:grpSpPr>
        <p:sp>
          <p:nvSpPr>
            <p:cNvPr id="31" name="Shape 31"/>
            <p:cNvSpPr/>
            <p:nvPr/>
          </p:nvSpPr>
          <p:spPr>
            <a:xfrm>
              <a:off x="0" y="0"/>
              <a:ext cx="935038" cy="935038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/>
              </a:pPr>
            </a:p>
          </p:txBody>
        </p:sp>
        <p:sp>
          <p:nvSpPr>
            <p:cNvPr id="32" name="Shape 32"/>
            <p:cNvSpPr/>
            <p:nvPr/>
          </p:nvSpPr>
          <p:spPr>
            <a:xfrm>
              <a:off x="155574" y="146050"/>
              <a:ext cx="641351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5</a:t>
              </a:r>
              <a:r>
                <a:rPr baseline="30000"/>
                <a:t>th</a:t>
              </a:r>
            </a:p>
          </p:txBody>
        </p:sp>
        <p:sp>
          <p:nvSpPr>
            <p:cNvPr id="33" name="Shape 33"/>
            <p:cNvSpPr/>
            <p:nvPr/>
          </p:nvSpPr>
          <p:spPr>
            <a:xfrm>
              <a:off x="107949" y="400050"/>
              <a:ext cx="731839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Edition</a:t>
              </a:r>
            </a:p>
          </p:txBody>
        </p:sp>
      </p:grp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68312" y="260350"/>
            <a:ext cx="36514" cy="381635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/>
            </a:pPr>
          </a:p>
        </p:txBody>
      </p:sp>
      <p:sp>
        <p:nvSpPr>
          <p:cNvPr id="3" name="Shape 3"/>
          <p:cNvSpPr/>
          <p:nvPr/>
        </p:nvSpPr>
        <p:spPr>
          <a:xfrm>
            <a:off x="250825" y="981075"/>
            <a:ext cx="8569325" cy="7143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39A6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/>
            </a:pPr>
          </a:p>
        </p:txBody>
      </p:sp>
      <p:pic>
        <p:nvPicPr>
          <p:cNvPr id="4" name="MK Logo.jpeg" descr="MK Lo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270625"/>
            <a:ext cx="1619250" cy="59055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/>
          <a:p>
            <a:pPr/>
            <a: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ln>
            <a:noFill/>
          </a:ln>
          <a:solidFill>
            <a:srgbClr val="0039A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60000"/>
        <a:buFont typeface="Wingdings"/>
        <a:buChar char="■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5000"/>
        <a:buFont typeface="Wingdings"/>
        <a:buChar char="■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■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5000"/>
        <a:buFont typeface="Wingdings"/>
        <a:buChar char="■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■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ECEAAC"/>
        </a:buClr>
        <a:buSzPct val="50000"/>
        <a:buFont typeface="Wingdings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36.png"/><Relationship Id="rId10" Type="http://schemas.openxmlformats.org/officeDocument/2006/relationships/image" Target="../media/image92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95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96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97.png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/Relationships>
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
</file>

<file path=ppt/slides/_rels/slide1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/Relationships>

</file>

<file path=ppt/slides/_rels/slide1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36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35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36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73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 idx="4294967295"/>
          </p:nvPr>
        </p:nvSpPr>
        <p:spPr>
          <a:xfrm>
            <a:off x="2409825" y="1844675"/>
            <a:ext cx="5832475" cy="7620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 defTabSz="777240">
              <a:defRPr b="0" sz="374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Chapter 4</a:t>
            </a:r>
          </a:p>
        </p:txBody>
      </p:sp>
      <p:sp>
        <p:nvSpPr>
          <p:cNvPr id="45" name="Shape 45"/>
          <p:cNvSpPr/>
          <p:nvPr>
            <p:ph type="body" sz="quarter" idx="4294967295"/>
          </p:nvPr>
        </p:nvSpPr>
        <p:spPr>
          <a:xfrm>
            <a:off x="2409825" y="2924175"/>
            <a:ext cx="5832475" cy="57943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defTabSz="786384">
              <a:spcBef>
                <a:spcPts val="600"/>
              </a:spcBef>
              <a:buSzTx/>
              <a:buNone/>
              <a:defRPr sz="2752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The Processor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5" name="Shape 19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Sequential Elements</a:t>
            </a:r>
          </a:p>
        </p:txBody>
      </p:sp>
      <p:sp>
        <p:nvSpPr>
          <p:cNvPr id="196" name="Shape 196"/>
          <p:cNvSpPr/>
          <p:nvPr>
            <p:ph type="body" sz="half" idx="4294967295"/>
          </p:nvPr>
        </p:nvSpPr>
        <p:spPr>
          <a:xfrm>
            <a:off x="684212" y="1125537"/>
            <a:ext cx="8270876" cy="23034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Register with write control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Only updates on clock edge when write control input is 1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Used when stored value is required later</a:t>
            </a:r>
          </a:p>
        </p:txBody>
      </p:sp>
      <p:grpSp>
        <p:nvGrpSpPr>
          <p:cNvPr id="208" name="Group 208"/>
          <p:cNvGrpSpPr/>
          <p:nvPr/>
        </p:nvGrpSpPr>
        <p:grpSpPr>
          <a:xfrm>
            <a:off x="539749" y="4365625"/>
            <a:ext cx="2226641" cy="1223963"/>
            <a:chOff x="0" y="0"/>
            <a:chExt cx="2226639" cy="1223962"/>
          </a:xfrm>
        </p:grpSpPr>
        <p:sp>
          <p:nvSpPr>
            <p:cNvPr id="197" name="Shape 197"/>
            <p:cNvSpPr/>
            <p:nvPr/>
          </p:nvSpPr>
          <p:spPr>
            <a:xfrm>
              <a:off x="936625" y="0"/>
              <a:ext cx="792163" cy="1223963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8" name="Shape 198"/>
            <p:cNvSpPr/>
            <p:nvPr/>
          </p:nvSpPr>
          <p:spPr>
            <a:xfrm>
              <a:off x="720725" y="288924"/>
              <a:ext cx="21590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720725" y="936625"/>
              <a:ext cx="215900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728787" y="288924"/>
              <a:ext cx="2159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360362" y="77787"/>
              <a:ext cx="269229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215900" y="725487"/>
              <a:ext cx="43431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Clk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1944687" y="77787"/>
              <a:ext cx="28195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Q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936624" y="863599"/>
              <a:ext cx="144464" cy="7302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Shape 205"/>
            <p:cNvSpPr/>
            <p:nvPr/>
          </p:nvSpPr>
          <p:spPr>
            <a:xfrm flipV="1">
              <a:off x="936625" y="936624"/>
              <a:ext cx="144463" cy="7143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19137" y="641349"/>
              <a:ext cx="2159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430212"/>
              <a:ext cx="63333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Write</a:t>
              </a:r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3203574" y="3644900"/>
            <a:ext cx="4991101" cy="2376488"/>
            <a:chOff x="0" y="0"/>
            <a:chExt cx="4991100" cy="2376487"/>
          </a:xfrm>
        </p:grpSpPr>
        <p:sp>
          <p:nvSpPr>
            <p:cNvPr id="209" name="Shape 209"/>
            <p:cNvSpPr/>
            <p:nvPr/>
          </p:nvSpPr>
          <p:spPr>
            <a:xfrm>
              <a:off x="814387" y="719137"/>
              <a:ext cx="1296989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111375" y="719137"/>
              <a:ext cx="0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2111375" y="1008062"/>
              <a:ext cx="1943100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4054475" y="719137"/>
              <a:ext cx="0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4054475" y="720407"/>
              <a:ext cx="865188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814387" y="2376487"/>
              <a:ext cx="4176713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5" name="Shape 215"/>
            <p:cNvSpPr/>
            <p:nvPr/>
          </p:nvSpPr>
          <p:spPr>
            <a:xfrm flipH="1" flipV="1">
              <a:off x="792162" y="0"/>
              <a:ext cx="22226" cy="23764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0" y="725487"/>
              <a:ext cx="57453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Write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215900" y="1252537"/>
              <a:ext cx="250885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215900" y="1804987"/>
              <a:ext cx="26219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Q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814387" y="1295400"/>
              <a:ext cx="1008063" cy="28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069" y="0"/>
                  </a:lnTo>
                  <a:lnTo>
                    <a:pt x="21600" y="10800"/>
                  </a:lnTo>
                  <a:lnTo>
                    <a:pt x="20069" y="21600"/>
                  </a:lnTo>
                  <a:lnTo>
                    <a:pt x="0" y="21600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822450" y="1295400"/>
              <a:ext cx="1728788" cy="28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893" y="0"/>
                  </a:lnTo>
                  <a:lnTo>
                    <a:pt x="20688" y="0"/>
                  </a:lnTo>
                  <a:lnTo>
                    <a:pt x="21600" y="10800"/>
                  </a:lnTo>
                  <a:lnTo>
                    <a:pt x="20688" y="21600"/>
                  </a:lnTo>
                  <a:lnTo>
                    <a:pt x="893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814387" y="1873250"/>
              <a:ext cx="431801" cy="28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8026" y="0"/>
                  </a:lnTo>
                  <a:lnTo>
                    <a:pt x="21600" y="10740"/>
                  </a:lnTo>
                  <a:lnTo>
                    <a:pt x="18026" y="21600"/>
                  </a:lnTo>
                  <a:lnTo>
                    <a:pt x="0" y="21600"/>
                  </a:lnTo>
                </a:path>
              </a:pathLst>
            </a:custGeom>
            <a:solidFill>
              <a:srgbClr val="91AFB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101725" y="1439862"/>
              <a:ext cx="268288" cy="428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895" y="2560"/>
                    <a:pt x="2812" y="13120"/>
                    <a:pt x="5751" y="15200"/>
                  </a:cubicBezTo>
                  <a:cubicBezTo>
                    <a:pt x="8691" y="17280"/>
                    <a:pt x="14826" y="11600"/>
                    <a:pt x="17510" y="12640"/>
                  </a:cubicBezTo>
                  <a:cubicBezTo>
                    <a:pt x="20194" y="13680"/>
                    <a:pt x="20705" y="1976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103312" y="719137"/>
              <a:ext cx="249238" cy="109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963" y="1005"/>
                    <a:pt x="3027" y="5149"/>
                    <a:pt x="6191" y="5965"/>
                  </a:cubicBezTo>
                  <a:cubicBezTo>
                    <a:pt x="9355" y="6781"/>
                    <a:pt x="16234" y="2355"/>
                    <a:pt x="18848" y="4960"/>
                  </a:cubicBezTo>
                  <a:cubicBezTo>
                    <a:pt x="21462" y="7566"/>
                    <a:pt x="21050" y="18147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4702175" y="1871662"/>
              <a:ext cx="215900" cy="28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7147" y="0"/>
                  </a:lnTo>
                  <a:lnTo>
                    <a:pt x="0" y="10800"/>
                  </a:lnTo>
                  <a:lnTo>
                    <a:pt x="7147" y="21600"/>
                  </a:lnTo>
                  <a:lnTo>
                    <a:pt x="21600" y="21600"/>
                  </a:lnTo>
                </a:path>
              </a:pathLst>
            </a:custGeom>
            <a:solidFill>
              <a:srgbClr val="91AFB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3551237" y="1295400"/>
              <a:ext cx="1368426" cy="28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53" y="0"/>
                  </a:lnTo>
                  <a:lnTo>
                    <a:pt x="0" y="10800"/>
                  </a:lnTo>
                  <a:lnTo>
                    <a:pt x="1153" y="21600"/>
                  </a:lnTo>
                  <a:lnTo>
                    <a:pt x="21600" y="21600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101725" y="144462"/>
              <a:ext cx="863600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101725" y="144462"/>
              <a:ext cx="0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965325" y="144462"/>
              <a:ext cx="0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965325" y="431800"/>
              <a:ext cx="86360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814387" y="431800"/>
              <a:ext cx="287338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830512" y="144462"/>
              <a:ext cx="863601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830512" y="144462"/>
              <a:ext cx="1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694112" y="144462"/>
              <a:ext cx="1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3694112" y="431800"/>
              <a:ext cx="863601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557712" y="144462"/>
              <a:ext cx="1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" name="Shape 236"/>
            <p:cNvSpPr/>
            <p:nvPr/>
          </p:nvSpPr>
          <p:spPr>
            <a:xfrm flipV="1">
              <a:off x="4559299" y="142874"/>
              <a:ext cx="360364" cy="1589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15900" y="149225"/>
              <a:ext cx="397630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Clk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1246187" y="1871662"/>
              <a:ext cx="3457576" cy="28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456" y="0"/>
                  </a:lnTo>
                  <a:lnTo>
                    <a:pt x="21144" y="0"/>
                  </a:lnTo>
                  <a:lnTo>
                    <a:pt x="21600" y="10800"/>
                  </a:lnTo>
                  <a:lnTo>
                    <a:pt x="21144" y="21600"/>
                  </a:lnTo>
                  <a:lnTo>
                    <a:pt x="456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91AFB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4557712" y="1439862"/>
              <a:ext cx="268288" cy="428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895" y="2560"/>
                    <a:pt x="2812" y="13120"/>
                    <a:pt x="5751" y="15200"/>
                  </a:cubicBezTo>
                  <a:cubicBezTo>
                    <a:pt x="8691" y="17280"/>
                    <a:pt x="14826" y="11600"/>
                    <a:pt x="17510" y="12640"/>
                  </a:cubicBezTo>
                  <a:cubicBezTo>
                    <a:pt x="20194" y="13680"/>
                    <a:pt x="20705" y="1976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4559300" y="719137"/>
              <a:ext cx="249238" cy="109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963" y="1005"/>
                    <a:pt x="3027" y="5149"/>
                    <a:pt x="6191" y="5965"/>
                  </a:cubicBezTo>
                  <a:cubicBezTo>
                    <a:pt x="9355" y="6781"/>
                    <a:pt x="16234" y="2355"/>
                    <a:pt x="18848" y="4960"/>
                  </a:cubicBezTo>
                  <a:cubicBezTo>
                    <a:pt x="21462" y="7566"/>
                    <a:pt x="21050" y="18147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1" name="Shape 241"/>
            <p:cNvSpPr/>
            <p:nvPr/>
          </p:nvSpPr>
          <p:spPr>
            <a:xfrm flipH="1">
              <a:off x="1101725" y="0"/>
              <a:ext cx="1" cy="23764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2" name="Shape 242"/>
            <p:cNvSpPr/>
            <p:nvPr/>
          </p:nvSpPr>
          <p:spPr>
            <a:xfrm flipH="1">
              <a:off x="2830512" y="0"/>
              <a:ext cx="1" cy="23764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4557712" y="0"/>
              <a:ext cx="1588" cy="23764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295" name="f04-58-P374493.png" descr="f04-58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987" y="1346200"/>
            <a:ext cx="6834188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6" name="Shape 129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Load-Use Data Hazard</a:t>
            </a:r>
          </a:p>
        </p:txBody>
      </p:sp>
      <p:sp>
        <p:nvSpPr>
          <p:cNvPr id="1297" name="Shape 1297"/>
          <p:cNvSpPr/>
          <p:nvPr/>
        </p:nvSpPr>
        <p:spPr>
          <a:xfrm rot="2714808">
            <a:off x="4352131" y="2715418"/>
            <a:ext cx="360363" cy="1069976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301" name="Group 1301"/>
          <p:cNvGrpSpPr/>
          <p:nvPr/>
        </p:nvGrpSpPr>
        <p:grpSpPr>
          <a:xfrm>
            <a:off x="5635649" y="2738437"/>
            <a:ext cx="3184501" cy="690563"/>
            <a:chOff x="0" y="0"/>
            <a:chExt cx="3184500" cy="690562"/>
          </a:xfrm>
        </p:grpSpPr>
        <p:sp>
          <p:nvSpPr>
            <p:cNvPr id="1298" name="Shape 1298"/>
            <p:cNvSpPr/>
            <p:nvPr/>
          </p:nvSpPr>
          <p:spPr>
            <a:xfrm>
              <a:off x="1604937" y="0"/>
              <a:ext cx="1579564" cy="69056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299" name="Shape 1299"/>
            <p:cNvSpPr/>
            <p:nvPr/>
          </p:nvSpPr>
          <p:spPr>
            <a:xfrm flipV="1">
              <a:off x="-1" y="114294"/>
              <a:ext cx="1528740" cy="41277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1604937" y="0"/>
              <a:ext cx="157956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800"/>
              </a:lvl1pPr>
            </a:lstStyle>
            <a:p>
              <a:pPr/>
              <a:r>
                <a:t>Need to stall for one cycle</a:t>
              </a:r>
            </a:p>
          </p:txBody>
        </p:sp>
      </p:grpSp>
      <p:sp>
        <p:nvSpPr>
          <p:cNvPr id="1302" name="Shape 1302"/>
          <p:cNvSpPr/>
          <p:nvPr/>
        </p:nvSpPr>
        <p:spPr>
          <a:xfrm>
            <a:off x="7240587" y="3754437"/>
            <a:ext cx="1459568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How to detect?</a:t>
            </a:r>
          </a:p>
        </p:txBody>
      </p:sp>
      <p:sp>
        <p:nvSpPr>
          <p:cNvPr id="1303" name="Shape 1303"/>
          <p:cNvSpPr/>
          <p:nvPr/>
        </p:nvSpPr>
        <p:spPr>
          <a:xfrm>
            <a:off x="3348037" y="1916112"/>
            <a:ext cx="287338" cy="466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924"/>
                </a:moveTo>
                <a:lnTo>
                  <a:pt x="5400" y="1492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924"/>
                </a:lnTo>
                <a:lnTo>
                  <a:pt x="21600" y="1492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04" name="Shape 1304"/>
          <p:cNvSpPr/>
          <p:nvPr/>
        </p:nvSpPr>
        <p:spPr>
          <a:xfrm>
            <a:off x="2051050" y="1844675"/>
            <a:ext cx="1225550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Need to detect here</a:t>
            </a:r>
          </a:p>
        </p:txBody>
      </p:sp>
      <p:sp>
        <p:nvSpPr>
          <p:cNvPr id="1305" name="Shape 1305"/>
          <p:cNvSpPr/>
          <p:nvPr/>
        </p:nvSpPr>
        <p:spPr>
          <a:xfrm flipV="1">
            <a:off x="3563937" y="2187574"/>
            <a:ext cx="306388" cy="4492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06" name="Shape 1306"/>
          <p:cNvSpPr/>
          <p:nvPr/>
        </p:nvSpPr>
        <p:spPr>
          <a:xfrm>
            <a:off x="3708400" y="1938337"/>
            <a:ext cx="63486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ID/EX</a:t>
            </a:r>
          </a:p>
        </p:txBody>
      </p:sp>
      <p:sp>
        <p:nvSpPr>
          <p:cNvPr id="1307" name="Shape 1307"/>
          <p:cNvSpPr/>
          <p:nvPr/>
        </p:nvSpPr>
        <p:spPr>
          <a:xfrm>
            <a:off x="2357437" y="4149725"/>
            <a:ext cx="544375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IF/ID</a:t>
            </a:r>
          </a:p>
        </p:txBody>
      </p:sp>
      <p:sp>
        <p:nvSpPr>
          <p:cNvPr id="1308" name="Shape 1308"/>
          <p:cNvSpPr/>
          <p:nvPr/>
        </p:nvSpPr>
        <p:spPr>
          <a:xfrm flipH="1">
            <a:off x="2700337" y="3860800"/>
            <a:ext cx="701676" cy="288925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09" name="Shape 1309"/>
          <p:cNvSpPr/>
          <p:nvPr/>
        </p:nvSpPr>
        <p:spPr>
          <a:xfrm>
            <a:off x="4679950" y="1755775"/>
            <a:ext cx="158359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MemRead =&gt; lw</a:t>
            </a:r>
          </a:p>
        </p:txBody>
      </p:sp>
      <p:sp>
        <p:nvSpPr>
          <p:cNvPr id="1310" name="Shape 1310"/>
          <p:cNvSpPr/>
          <p:nvPr/>
        </p:nvSpPr>
        <p:spPr>
          <a:xfrm flipV="1">
            <a:off x="4356099" y="1895474"/>
            <a:ext cx="360364" cy="16510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11" name="Shape 1311"/>
          <p:cNvSpPr/>
          <p:nvPr/>
        </p:nvSpPr>
        <p:spPr>
          <a:xfrm>
            <a:off x="4670425" y="2082800"/>
            <a:ext cx="254373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rt is the destination register</a:t>
            </a:r>
          </a:p>
        </p:txBody>
      </p:sp>
      <p:sp>
        <p:nvSpPr>
          <p:cNvPr id="1312" name="Shape 1312"/>
          <p:cNvSpPr/>
          <p:nvPr/>
        </p:nvSpPr>
        <p:spPr>
          <a:xfrm>
            <a:off x="4329112" y="2108199"/>
            <a:ext cx="433389" cy="168277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13" name="Shape 1313"/>
          <p:cNvSpPr/>
          <p:nvPr/>
        </p:nvSpPr>
        <p:spPr>
          <a:xfrm rot="5400000">
            <a:off x="2082006" y="4671218"/>
            <a:ext cx="669926" cy="198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14" name="Shape 1314"/>
          <p:cNvSpPr/>
          <p:nvPr/>
        </p:nvSpPr>
        <p:spPr>
          <a:xfrm>
            <a:off x="1606550" y="5251450"/>
            <a:ext cx="1284149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rt = ID/EX.rt?</a:t>
            </a:r>
          </a:p>
        </p:txBody>
      </p:sp>
      <p:sp>
        <p:nvSpPr>
          <p:cNvPr id="1315" name="Shape 1315"/>
          <p:cNvSpPr/>
          <p:nvPr/>
        </p:nvSpPr>
        <p:spPr>
          <a:xfrm flipH="1" rot="16200000">
            <a:off x="2618581" y="4590256"/>
            <a:ext cx="1079501" cy="773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16" name="Shape 1316"/>
          <p:cNvSpPr/>
          <p:nvPr/>
        </p:nvSpPr>
        <p:spPr>
          <a:xfrm>
            <a:off x="2832100" y="5516562"/>
            <a:ext cx="1329294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rs = ID/EX.rt?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3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2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6"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1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5"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0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4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9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Class="entr" nodeType="after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3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8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Class="entr" nodeType="afterEffect" presetSubtype="1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2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Class="entr" nodeType="afterEffect" presetSubtype="1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6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Class="entr" nodeType="afterEffect" presetSubtype="1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0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2" grpId="1"/>
      <p:bldP build="whole" bldLvl="1" animBg="1" rev="0" advAuto="0" spid="1307" grpId="7"/>
      <p:bldP build="whole" bldLvl="1" animBg="1" rev="0" advAuto="0" spid="1305" grpId="4"/>
      <p:bldP build="whole" bldLvl="1" animBg="1" rev="0" advAuto="0" spid="1304" grpId="2"/>
      <p:bldP build="whole" bldLvl="1" animBg="1" rev="0" advAuto="0" spid="1313" grpId="12"/>
      <p:bldP build="whole" bldLvl="1" animBg="1" rev="0" advAuto="0" spid="1312" grpId="10"/>
      <p:bldP build="whole" bldLvl="1" animBg="1" rev="0" advAuto="0" spid="1306" grpId="5"/>
      <p:bldP build="whole" bldLvl="1" animBg="1" rev="0" advAuto="0" spid="1316" grpId="15"/>
      <p:bldP build="whole" bldLvl="1" animBg="1" rev="0" advAuto="0" spid="1314" grpId="13"/>
      <p:bldP build="whole" bldLvl="1" animBg="1" rev="0" advAuto="0" spid="1315" grpId="14"/>
      <p:bldP build="whole" bldLvl="1" animBg="1" rev="0" advAuto="0" spid="1309" grpId="9"/>
      <p:bldP build="whole" bldLvl="1" animBg="1" rev="0" advAuto="0" spid="1303" grpId="3"/>
      <p:bldP build="whole" bldLvl="1" animBg="1" rev="0" advAuto="0" spid="1308" grpId="6"/>
      <p:bldP build="whole" bldLvl="1" animBg="1" rev="0" advAuto="0" spid="1311" grpId="11"/>
      <p:bldP build="whole" bldLvl="1" animBg="1" rev="0" advAuto="0" spid="1310" grpId="8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319" name="Shape 131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Load-Use Hazard Detection</a:t>
            </a:r>
          </a:p>
        </p:txBody>
      </p:sp>
      <p:sp>
        <p:nvSpPr>
          <p:cNvPr id="1320" name="Shape 1320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  <a:r>
              <a:t>Check when using instruction is decoded in ID stage</a:t>
            </a:r>
          </a:p>
          <a:p>
            <a:pPr>
              <a:lnSpc>
                <a:spcPct val="90000"/>
              </a:lnSpc>
            </a:pPr>
            <a:r>
              <a:t>ALU operand register numbers in ID stage are given by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IF/ID.RegisterRs, IF/ID.RegisterRt</a:t>
            </a:r>
          </a:p>
          <a:p>
            <a:pPr>
              <a:lnSpc>
                <a:spcPct val="90000"/>
              </a:lnSpc>
            </a:pPr>
            <a:r>
              <a:t>Load-use hazard when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ID/EX.MemRead and</a:t>
            </a:r>
            <a:br/>
            <a:r>
              <a:t>  ((ID/EX.RegisterRt = IF/ID.RegisterRs) or</a:t>
            </a:r>
            <a:br/>
            <a:r>
              <a:t>   (ID/EX.RegisterRt = IF/ID.RegisterRt))</a:t>
            </a:r>
          </a:p>
          <a:p>
            <a:pPr>
              <a:lnSpc>
                <a:spcPct val="90000"/>
              </a:lnSpc>
            </a:pPr>
            <a:r>
              <a:t>If detected, stall and insert bubble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323" name="f04-58-P374493.png" descr="f04-58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987" y="1346200"/>
            <a:ext cx="6834188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4" name="Shape 132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Load-Use Data Hazard</a:t>
            </a:r>
          </a:p>
        </p:txBody>
      </p:sp>
      <p:grpSp>
        <p:nvGrpSpPr>
          <p:cNvPr id="1328" name="Group 1328"/>
          <p:cNvGrpSpPr/>
          <p:nvPr/>
        </p:nvGrpSpPr>
        <p:grpSpPr>
          <a:xfrm>
            <a:off x="5635649" y="2738437"/>
            <a:ext cx="3184501" cy="690563"/>
            <a:chOff x="0" y="0"/>
            <a:chExt cx="3184500" cy="690562"/>
          </a:xfrm>
        </p:grpSpPr>
        <p:sp>
          <p:nvSpPr>
            <p:cNvPr id="1325" name="Shape 1325"/>
            <p:cNvSpPr/>
            <p:nvPr/>
          </p:nvSpPr>
          <p:spPr>
            <a:xfrm>
              <a:off x="1604937" y="0"/>
              <a:ext cx="1579564" cy="69056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326" name="Shape 1326"/>
            <p:cNvSpPr/>
            <p:nvPr/>
          </p:nvSpPr>
          <p:spPr>
            <a:xfrm flipV="1">
              <a:off x="-1" y="114294"/>
              <a:ext cx="1528740" cy="41277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1604937" y="0"/>
              <a:ext cx="157956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800"/>
              </a:lvl1pPr>
            </a:lstStyle>
            <a:p>
              <a:pPr/>
              <a:r>
                <a:t>Need to stall for one cycle</a:t>
              </a:r>
            </a:p>
          </p:txBody>
        </p:sp>
      </p:grpSp>
      <p:sp>
        <p:nvSpPr>
          <p:cNvPr id="1329" name="Shape 1329"/>
          <p:cNvSpPr/>
          <p:nvPr/>
        </p:nvSpPr>
        <p:spPr>
          <a:xfrm>
            <a:off x="7240587" y="3754437"/>
            <a:ext cx="149340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How to stall???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9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How to Stall</a:t>
            </a:r>
          </a:p>
        </p:txBody>
      </p:sp>
      <p:sp>
        <p:nvSpPr>
          <p:cNvPr id="1332" name="Shape 1332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333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250" y="1196975"/>
            <a:ext cx="6276975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4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212" y="1552575"/>
            <a:ext cx="904876" cy="7239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Shape 1335"/>
          <p:cNvSpPr/>
          <p:nvPr/>
        </p:nvSpPr>
        <p:spPr>
          <a:xfrm flipH="1">
            <a:off x="684212" y="2276475"/>
            <a:ext cx="1" cy="3600450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336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6012" y="2278062"/>
            <a:ext cx="819151" cy="2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7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2837" y="3097212"/>
            <a:ext cx="866776" cy="219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8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81237" y="1973262"/>
            <a:ext cx="552451" cy="74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9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40037" y="1974850"/>
            <a:ext cx="647701" cy="74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0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00437" y="1962150"/>
            <a:ext cx="666751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1" name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48137" y="1962150"/>
            <a:ext cx="657226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2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46400" y="2828925"/>
            <a:ext cx="552450" cy="74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3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505200" y="2830512"/>
            <a:ext cx="647700" cy="742951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Shape 1344"/>
          <p:cNvSpPr/>
          <p:nvPr/>
        </p:nvSpPr>
        <p:spPr>
          <a:xfrm>
            <a:off x="2281237" y="1368425"/>
            <a:ext cx="419101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45" name="Shape 1345"/>
          <p:cNvSpPr/>
          <p:nvPr/>
        </p:nvSpPr>
        <p:spPr>
          <a:xfrm>
            <a:off x="3001962" y="1387475"/>
            <a:ext cx="417513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46" name="Shape 1346"/>
          <p:cNvSpPr/>
          <p:nvPr/>
        </p:nvSpPr>
        <p:spPr>
          <a:xfrm>
            <a:off x="3649662" y="1341437"/>
            <a:ext cx="417513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47" name="Shape 1347"/>
          <p:cNvSpPr/>
          <p:nvPr/>
        </p:nvSpPr>
        <p:spPr>
          <a:xfrm>
            <a:off x="4297362" y="1341437"/>
            <a:ext cx="419101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48" name="Shape 1348"/>
          <p:cNvSpPr/>
          <p:nvPr/>
        </p:nvSpPr>
        <p:spPr>
          <a:xfrm>
            <a:off x="4945062" y="1341437"/>
            <a:ext cx="419101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49" name="Shape 1349"/>
          <p:cNvSpPr/>
          <p:nvPr/>
        </p:nvSpPr>
        <p:spPr>
          <a:xfrm>
            <a:off x="5594350" y="1341437"/>
            <a:ext cx="417513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50" name="Shape 1350"/>
          <p:cNvSpPr/>
          <p:nvPr/>
        </p:nvSpPr>
        <p:spPr>
          <a:xfrm>
            <a:off x="6242050" y="1341437"/>
            <a:ext cx="417513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51" name="Shape 1351"/>
          <p:cNvSpPr/>
          <p:nvPr/>
        </p:nvSpPr>
        <p:spPr>
          <a:xfrm>
            <a:off x="6889750" y="1341437"/>
            <a:ext cx="419100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52" name="Shape 1352"/>
          <p:cNvSpPr/>
          <p:nvPr/>
        </p:nvSpPr>
        <p:spPr>
          <a:xfrm>
            <a:off x="7581900" y="1341437"/>
            <a:ext cx="419100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53" name="Shape 1353"/>
          <p:cNvSpPr/>
          <p:nvPr/>
        </p:nvSpPr>
        <p:spPr>
          <a:xfrm>
            <a:off x="6156325" y="1362075"/>
            <a:ext cx="2724111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ID/EX.MemRead is asserted</a:t>
            </a:r>
          </a:p>
          <a:p>
            <a:pPr/>
            <a:r>
              <a:t>ID/EX.rt = IF/ID.rs = $2</a:t>
            </a:r>
          </a:p>
        </p:txBody>
      </p:sp>
      <p:sp>
        <p:nvSpPr>
          <p:cNvPr id="1354" name="Shape 1354"/>
          <p:cNvSpPr/>
          <p:nvPr/>
        </p:nvSpPr>
        <p:spPr>
          <a:xfrm>
            <a:off x="3303587" y="1628775"/>
            <a:ext cx="1108929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HAZARD!!!</a:t>
            </a:r>
          </a:p>
        </p:txBody>
      </p:sp>
      <p:pic>
        <p:nvPicPr>
          <p:cNvPr id="1355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00450" y="3644900"/>
            <a:ext cx="552450" cy="7429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4" name="Group 1364"/>
          <p:cNvGrpSpPr/>
          <p:nvPr/>
        </p:nvGrpSpPr>
        <p:grpSpPr>
          <a:xfrm>
            <a:off x="1965324" y="2201862"/>
            <a:ext cx="1639889" cy="2535514"/>
            <a:chOff x="0" y="0"/>
            <a:chExt cx="1639887" cy="2535513"/>
          </a:xfrm>
        </p:grpSpPr>
        <p:sp>
          <p:nvSpPr>
            <p:cNvPr id="1356" name="Shape 1356"/>
            <p:cNvSpPr/>
            <p:nvPr/>
          </p:nvSpPr>
          <p:spPr>
            <a:xfrm>
              <a:off x="212401" y="0"/>
              <a:ext cx="99152" cy="288001"/>
            </a:xfrm>
            <a:prstGeom prst="rect">
              <a:avLst/>
            </a:prstGeom>
            <a:solidFill>
              <a:srgbClr val="0039A6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884459" y="854121"/>
              <a:ext cx="99153" cy="288001"/>
            </a:xfrm>
            <a:prstGeom prst="rect">
              <a:avLst/>
            </a:prstGeom>
            <a:solidFill>
              <a:srgbClr val="0039A6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1540735" y="1673414"/>
              <a:ext cx="99153" cy="288001"/>
            </a:xfrm>
            <a:prstGeom prst="rect">
              <a:avLst/>
            </a:prstGeom>
            <a:solidFill>
              <a:srgbClr val="0039A6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grpSp>
          <p:nvGrpSpPr>
            <p:cNvPr id="1363" name="Group 1363"/>
            <p:cNvGrpSpPr/>
            <p:nvPr/>
          </p:nvGrpSpPr>
          <p:grpSpPr>
            <a:xfrm>
              <a:off x="-1" y="363767"/>
              <a:ext cx="1527080" cy="2171747"/>
              <a:chOff x="0" y="0"/>
              <a:chExt cx="1527078" cy="2171745"/>
            </a:xfrm>
          </p:grpSpPr>
          <p:sp>
            <p:nvSpPr>
              <p:cNvPr id="1359" name="Shape 1359"/>
              <p:cNvSpPr/>
              <p:nvPr/>
            </p:nvSpPr>
            <p:spPr>
              <a:xfrm flipV="1">
                <a:off x="212401" y="0"/>
                <a:ext cx="1" cy="186690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60" name="Shape 1360"/>
              <p:cNvSpPr/>
              <p:nvPr/>
            </p:nvSpPr>
            <p:spPr>
              <a:xfrm flipV="1">
                <a:off x="212401" y="778353"/>
                <a:ext cx="655970" cy="1044515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61" name="Shape 1361"/>
              <p:cNvSpPr/>
              <p:nvPr/>
            </p:nvSpPr>
            <p:spPr>
              <a:xfrm flipV="1">
                <a:off x="210240" y="1453646"/>
                <a:ext cx="1316839" cy="36922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62" name="Shape 1362"/>
              <p:cNvSpPr/>
              <p:nvPr/>
            </p:nvSpPr>
            <p:spPr>
              <a:xfrm>
                <a:off x="0" y="1858353"/>
                <a:ext cx="386418" cy="3133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PC</a:t>
                </a:r>
              </a:p>
            </p:txBody>
          </p:sp>
        </p:grpSp>
      </p:grpSp>
      <p:sp>
        <p:nvSpPr>
          <p:cNvPr id="1365" name="Shape 1365"/>
          <p:cNvSpPr/>
          <p:nvPr/>
        </p:nvSpPr>
        <p:spPr>
          <a:xfrm flipH="1" rot="16200000">
            <a:off x="3581400" y="4103687"/>
            <a:ext cx="530225" cy="657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366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38612" y="2820987"/>
            <a:ext cx="666751" cy="752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7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43375" y="3649662"/>
            <a:ext cx="647700" cy="74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69975" y="3940175"/>
            <a:ext cx="865188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22750" y="4427537"/>
            <a:ext cx="552450" cy="742951"/>
          </a:xfrm>
          <a:prstGeom prst="rect">
            <a:avLst/>
          </a:prstGeom>
          <a:ln w="12700">
            <a:miter lim="400000"/>
          </a:ln>
        </p:spPr>
      </p:pic>
      <p:sp>
        <p:nvSpPr>
          <p:cNvPr id="1370" name="Shape 1370"/>
          <p:cNvSpPr/>
          <p:nvPr/>
        </p:nvSpPr>
        <p:spPr>
          <a:xfrm>
            <a:off x="4125912" y="4665662"/>
            <a:ext cx="98426" cy="288926"/>
          </a:xfrm>
          <a:prstGeom prst="rect">
            <a:avLst/>
          </a:prstGeom>
          <a:solidFill>
            <a:srgbClr val="0039A6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371" name="Shape 1371"/>
          <p:cNvSpPr/>
          <p:nvPr/>
        </p:nvSpPr>
        <p:spPr>
          <a:xfrm>
            <a:off x="3478212" y="3389312"/>
            <a:ext cx="579438" cy="431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372" name="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557587" y="4486275"/>
            <a:ext cx="552451" cy="742950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Shape 1373"/>
          <p:cNvSpPr/>
          <p:nvPr/>
        </p:nvSpPr>
        <p:spPr>
          <a:xfrm flipV="1">
            <a:off x="4167187" y="2489199"/>
            <a:ext cx="2205038" cy="341314"/>
          </a:xfrm>
          <a:prstGeom prst="line">
            <a:avLst/>
          </a:prstGeom>
          <a:ln w="38100">
            <a:solidFill>
              <a:srgbClr val="C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74" name="Shape 1374"/>
          <p:cNvSpPr/>
          <p:nvPr/>
        </p:nvSpPr>
        <p:spPr>
          <a:xfrm>
            <a:off x="6502400" y="2370137"/>
            <a:ext cx="228387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Make all control fields 0.</a:t>
            </a:r>
          </a:p>
        </p:txBody>
      </p:sp>
      <p:grpSp>
        <p:nvGrpSpPr>
          <p:cNvPr id="1377" name="Group 1377"/>
          <p:cNvGrpSpPr/>
          <p:nvPr/>
        </p:nvGrpSpPr>
        <p:grpSpPr>
          <a:xfrm>
            <a:off x="4139725" y="2869211"/>
            <a:ext cx="561123" cy="670226"/>
            <a:chOff x="0" y="0"/>
            <a:chExt cx="561122" cy="670224"/>
          </a:xfrm>
        </p:grpSpPr>
        <p:sp>
          <p:nvSpPr>
            <p:cNvPr id="1375" name="Shape 1375"/>
            <p:cNvSpPr/>
            <p:nvPr/>
          </p:nvSpPr>
          <p:spPr>
            <a:xfrm>
              <a:off x="-1" y="-1"/>
              <a:ext cx="561124" cy="670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85096"/>
              </a:schemeClr>
            </a:solidFill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8494" y="34101"/>
              <a:ext cx="514182" cy="56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1378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75200" y="4425950"/>
            <a:ext cx="647700" cy="74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22900" y="4422775"/>
            <a:ext cx="666750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070600" y="4422775"/>
            <a:ext cx="657225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724650" y="4422775"/>
            <a:ext cx="419100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2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87900" y="3644900"/>
            <a:ext cx="666750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3" name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435600" y="3644900"/>
            <a:ext cx="657225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089650" y="3644900"/>
            <a:ext cx="419100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5" name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787900" y="2827337"/>
            <a:ext cx="657225" cy="752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6" name="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441950" y="2827337"/>
            <a:ext cx="419100" cy="7524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9" name="Group 1389"/>
          <p:cNvGrpSpPr/>
          <p:nvPr/>
        </p:nvGrpSpPr>
        <p:grpSpPr>
          <a:xfrm>
            <a:off x="4790600" y="2888261"/>
            <a:ext cx="561123" cy="670226"/>
            <a:chOff x="0" y="0"/>
            <a:chExt cx="561122" cy="670224"/>
          </a:xfrm>
        </p:grpSpPr>
        <p:sp>
          <p:nvSpPr>
            <p:cNvPr id="1387" name="Shape 1387"/>
            <p:cNvSpPr/>
            <p:nvPr/>
          </p:nvSpPr>
          <p:spPr>
            <a:xfrm>
              <a:off x="-1" y="-1"/>
              <a:ext cx="561124" cy="670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85096"/>
              </a:schemeClr>
            </a:solidFill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8494" y="34101"/>
              <a:ext cx="514182" cy="56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392" name="Group 1392"/>
          <p:cNvGrpSpPr/>
          <p:nvPr/>
        </p:nvGrpSpPr>
        <p:grpSpPr>
          <a:xfrm>
            <a:off x="5449412" y="2905723"/>
            <a:ext cx="561123" cy="670226"/>
            <a:chOff x="0" y="0"/>
            <a:chExt cx="561122" cy="670224"/>
          </a:xfrm>
        </p:grpSpPr>
        <p:sp>
          <p:nvSpPr>
            <p:cNvPr id="1390" name="Shape 1390"/>
            <p:cNvSpPr/>
            <p:nvPr/>
          </p:nvSpPr>
          <p:spPr>
            <a:xfrm>
              <a:off x="-1" y="-1"/>
              <a:ext cx="561124" cy="670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85096"/>
              </a:schemeClr>
            </a:solidFill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8494" y="34101"/>
              <a:ext cx="514182" cy="56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500" fill="hold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9" dur="500" fill="hold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5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6" dur="500" fill="hold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3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3" dur="500"/>
                                        <p:tgtEl>
                                          <p:spTgt spid="13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Class="entr" nodeType="with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6" dur="500"/>
                                        <p:tgtEl>
                                          <p:spTgt spid="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Class="entr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0" dur="500"/>
                                        <p:tgtEl>
                                          <p:spTgt spid="1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5" dur="5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path" nodeType="clickEffect" presetSubtype="0" presetID="-1" grpId="16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66 0.132181" origin="layout" pathEditMode="relative">
                                      <p:cBhvr>
                                        <p:cTn id="79" dur="2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path" nodeType="afterEffect" presetSubtype="0" presetID="-1" grpId="17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75 0.131950" origin="layout" pathEditMode="relative">
                                      <p:cBhvr>
                                        <p:cTn id="82" dur="2000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xit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6" dur="500" fill="hold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1" dur="5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5"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9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Class="entr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3" dur="5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Subtype="8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8" dur="5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Class="entr" nodeType="afterEffect" presetSubtype="8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2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Class="entr" nodeType="afterEffect" presetSubtype="8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6" dur="5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entr" nodeType="clickEffect" presetSubtype="1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5"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Class="entr" nodeType="afterEffect" presetSubtype="1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9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3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Class="entr" nodeType="click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8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2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6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Class="entr" nodeType="after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0"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4"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8"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500"/>
                            </p:stCondLst>
                            <p:childTnLst>
                              <p:par>
                                <p:cTn id="164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000"/>
                            </p:stCondLst>
                            <p:childTnLst>
                              <p:par>
                                <p:cTn id="168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500"/>
                            </p:stCondLst>
                            <p:childTnLst>
                              <p:par>
                                <p:cTn id="172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4" dur="5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0"/>
                            </p:stCondLst>
                            <p:childTnLst>
                              <p:par>
                                <p:cTn id="176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8"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8" grpId="11"/>
      <p:bldP build="whole" bldLvl="1" animBg="1" rev="0" advAuto="0" spid="1336" grpId="3"/>
      <p:bldP build="whole" bldLvl="1" animBg="1" rev="0" advAuto="0" spid="1373" grpId="27"/>
      <p:bldP build="whole" bldLvl="1" animBg="1" rev="0" advAuto="0" spid="1385" grpId="30"/>
      <p:bldP build="whole" bldLvl="1" animBg="1" rev="0" advAuto="0" spid="1384" grpId="35"/>
      <p:bldP build="whole" bldLvl="1" animBg="1" rev="0" advAuto="0" spid="1355" grpId="12"/>
      <p:bldP build="whole" bldLvl="1" animBg="1" rev="0" advAuto="0" spid="1392" grpId="40"/>
      <p:bldP build="whole" bldLvl="1" animBg="1" rev="0" advAuto="0" spid="1343" grpId="10"/>
      <p:bldP build="whole" bldLvl="1" animBg="1" rev="0" advAuto="0" spid="1366" grpId="19"/>
      <p:bldP build="whole" bldLvl="1" animBg="1" rev="0" advAuto="0" spid="1344" grpId="2"/>
      <p:bldP build="whole" bldLvl="1" animBg="1" rev="0" advAuto="0" spid="1338" grpId="1"/>
      <p:bldP build="whole" bldLvl="1" animBg="1" rev="0" advAuto="0" spid="1365" grpId="23"/>
      <p:bldP build="whole" bldLvl="1" animBg="1" rev="0" advAuto="0" spid="1380" grpId="36"/>
      <p:bldP build="whole" bldLvl="1" animBg="1" rev="0" advAuto="0" spid="1386" grpId="38"/>
      <p:bldP build="whole" bldLvl="1" animBg="1" rev="0" advAuto="0" spid="1378" grpId="32"/>
      <p:bldP build="whole" bldLvl="1" animBg="1" rev="0" advAuto="0" spid="1369" grpId="22"/>
      <p:bldP build="whole" bldLvl="1" animBg="1" rev="0" advAuto="0" spid="1339" grpId="5"/>
      <p:bldP build="whole" bldLvl="1" animBg="1" rev="0" advAuto="0" spid="1381" grpId="37"/>
      <p:bldP build="whole" bldLvl="1" animBg="1" rev="0" advAuto="0" spid="1342" grpId="6"/>
      <p:bldP build="whole" bldLvl="1" animBg="1" rev="0" advAuto="0" spid="1370" grpId="25"/>
      <p:bldP build="whole" bldLvl="1" animBg="1" rev="0" advAuto="0" spid="1347" grpId="18"/>
      <p:bldP build="whole" bldLvl="1" animBg="1" rev="0" advAuto="0" spid="1377" grpId="29"/>
      <p:bldP build="whole" bldLvl="1" animBg="1" rev="0" advAuto="0" spid="1345" grpId="4"/>
      <p:bldP build="whole" bldLvl="1" animBg="1" rev="0" advAuto="0" spid="1364" grpId="13"/>
      <p:bldP build="p" bldLvl="5" animBg="1" rev="0" advAuto="0" spid="1353" grpId="14"/>
      <p:bldP build="whole" bldLvl="1" animBg="1" rev="0" advAuto="0" spid="1382" grpId="31"/>
      <p:bldP build="whole" bldLvl="1" animBg="1" rev="0" advAuto="0" spid="1367" grpId="20"/>
      <p:bldP build="whole" bldLvl="1" animBg="1" rev="0" advAuto="0" spid="1337" grpId="7"/>
      <p:bldP build="whole" bldLvl="1" animBg="1" rev="0" advAuto="0" spid="1372" grpId="26"/>
      <p:bldP build="whole" bldLvl="1" animBg="1" rev="0" advAuto="0" spid="1371" grpId="24"/>
      <p:bldP build="whole" bldLvl="1" animBg="1" rev="0" advAuto="0" spid="1383" grpId="33"/>
      <p:bldP build="whole" bldLvl="1" animBg="1" rev="0" advAuto="0" spid="1341" grpId="21"/>
      <p:bldP build="whole" bldLvl="1" animBg="1" rev="0" advAuto="0" spid="1379" grpId="34"/>
      <p:bldP build="whole" bldLvl="1" animBg="1" rev="0" advAuto="0" spid="1389" grpId="39"/>
      <p:bldP build="whole" bldLvl="1" animBg="1" rev="0" advAuto="0" spid="1374" grpId="28"/>
      <p:bldP build="whole" bldLvl="1" animBg="1" rev="0" advAuto="0" spid="1346" grpId="8"/>
      <p:bldP build="whole" bldLvl="1" animBg="1" rev="0" advAuto="0" spid="1354" grpId="15"/>
      <p:bldP build="whole" bldLvl="1" animBg="1" rev="0" advAuto="0" spid="1340" grpId="9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395" name="Shape 139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How to Stall the Pipeline</a:t>
            </a:r>
          </a:p>
        </p:txBody>
      </p:sp>
      <p:sp>
        <p:nvSpPr>
          <p:cNvPr id="1396" name="Shape 1396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Force control values in ID/EX register</a:t>
            </a:r>
            <a:br/>
            <a:r>
              <a:t>to 0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EX, MEM and WB do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nop</a:t>
            </a:r>
            <a:r>
              <a:t> (no-operation)</a:t>
            </a:r>
          </a:p>
          <a:p>
            <a:pPr/>
            <a:r>
              <a:t>Prevent update of PC and IF/ID register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Using instruction is decoded again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Following instruction is fetched again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1-cycle stall allows MEM to read data for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lw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2" marL="1143000" indent="-228600">
              <a:spcBef>
                <a:spcPts val="0"/>
              </a:spcBef>
              <a:defRPr sz="2400"/>
            </a:pPr>
            <a:r>
              <a:t>Can subsequently forward to EX stage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hape 1398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399" name="f04-59-P374493.png" descr="f04-59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112" y="1366837"/>
            <a:ext cx="7524751" cy="4830763"/>
          </a:xfrm>
          <a:prstGeom prst="rect">
            <a:avLst/>
          </a:prstGeom>
          <a:ln w="12700">
            <a:miter lim="400000"/>
          </a:ln>
        </p:spPr>
      </p:pic>
      <p:sp>
        <p:nvSpPr>
          <p:cNvPr id="1400" name="Shape 1400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Stall/Bubble in the Pipeline</a:t>
            </a:r>
          </a:p>
        </p:txBody>
      </p:sp>
      <p:grpSp>
        <p:nvGrpSpPr>
          <p:cNvPr id="1404" name="Group 1404"/>
          <p:cNvGrpSpPr/>
          <p:nvPr/>
        </p:nvGrpSpPr>
        <p:grpSpPr>
          <a:xfrm>
            <a:off x="6234119" y="3068637"/>
            <a:ext cx="2581269" cy="690563"/>
            <a:chOff x="0" y="0"/>
            <a:chExt cx="2581268" cy="690562"/>
          </a:xfrm>
        </p:grpSpPr>
        <p:sp>
          <p:nvSpPr>
            <p:cNvPr id="1401" name="Shape 1401"/>
            <p:cNvSpPr/>
            <p:nvPr/>
          </p:nvSpPr>
          <p:spPr>
            <a:xfrm>
              <a:off x="1001705" y="0"/>
              <a:ext cx="1579564" cy="69056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402" name="Shape 1402"/>
            <p:cNvSpPr/>
            <p:nvPr/>
          </p:nvSpPr>
          <p:spPr>
            <a:xfrm flipV="1">
              <a:off x="0" y="114294"/>
              <a:ext cx="925507" cy="39528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1001705" y="0"/>
              <a:ext cx="157956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800"/>
              </a:lvl1pPr>
            </a:lstStyle>
            <a:p>
              <a:pPr/>
              <a:r>
                <a:t>Stall inserted here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407" name="f04-59-P374493-what-really-happens.png" descr="f04-59-P374493-what-really-happe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112" y="1379537"/>
            <a:ext cx="7597776" cy="4819651"/>
          </a:xfrm>
          <a:prstGeom prst="rect">
            <a:avLst/>
          </a:prstGeom>
          <a:ln w="12700">
            <a:miter lim="400000"/>
          </a:ln>
        </p:spPr>
      </p:pic>
      <p:sp>
        <p:nvSpPr>
          <p:cNvPr id="1408" name="Shape 140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Stall/Bubble in the Pipeline</a:t>
            </a:r>
          </a:p>
        </p:txBody>
      </p:sp>
      <p:grpSp>
        <p:nvGrpSpPr>
          <p:cNvPr id="1412" name="Group 1412"/>
          <p:cNvGrpSpPr/>
          <p:nvPr/>
        </p:nvGrpSpPr>
        <p:grpSpPr>
          <a:xfrm>
            <a:off x="2051050" y="5397500"/>
            <a:ext cx="1754192" cy="1243013"/>
            <a:chOff x="0" y="0"/>
            <a:chExt cx="1754191" cy="1243012"/>
          </a:xfrm>
        </p:grpSpPr>
        <p:sp>
          <p:nvSpPr>
            <p:cNvPr id="1409" name="Shape 1409"/>
            <p:cNvSpPr/>
            <p:nvPr/>
          </p:nvSpPr>
          <p:spPr>
            <a:xfrm>
              <a:off x="0" y="552450"/>
              <a:ext cx="1579563" cy="69056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410" name="Shape 1410"/>
            <p:cNvSpPr/>
            <p:nvPr/>
          </p:nvSpPr>
          <p:spPr>
            <a:xfrm flipH="1">
              <a:off x="1655761" y="-1"/>
              <a:ext cx="98431" cy="66674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0" y="552450"/>
              <a:ext cx="1579563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800"/>
              </a:lvl1pPr>
            </a:lstStyle>
            <a:p>
              <a:pPr/>
              <a:r>
                <a:t>Or, more accurately…</a:t>
              </a:r>
            </a:p>
          </p:txBody>
        </p:sp>
      </p:grpSp>
      <p:sp>
        <p:nvSpPr>
          <p:cNvPr id="1413" name="Shape 1413"/>
          <p:cNvSpPr/>
          <p:nvPr/>
        </p:nvSpPr>
        <p:spPr>
          <a:xfrm>
            <a:off x="7019925" y="1822450"/>
            <a:ext cx="2089150" cy="421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AND and OR instructions repeat in clock cycle 4 what they did in clock cycle 3: </a:t>
            </a:r>
          </a:p>
          <a:p>
            <a:pPr>
              <a:buSzPct val="100000"/>
              <a:buFont typeface="Arial"/>
              <a:buChar char="•"/>
              <a:defRPr sz="18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AND reads registers and decodes, and </a:t>
            </a:r>
          </a:p>
          <a:p>
            <a:pPr>
              <a:buSzPct val="100000"/>
              <a:buFont typeface="Arial"/>
              <a:buChar char="•"/>
              <a:defRPr sz="18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OR is refetched from instruction memory. </a:t>
            </a:r>
            <a:br/>
          </a:p>
        </p:txBody>
      </p:sp>
      <p:sp>
        <p:nvSpPr>
          <p:cNvPr id="1414" name="Shape 1414"/>
          <p:cNvSpPr/>
          <p:nvPr/>
        </p:nvSpPr>
        <p:spPr>
          <a:xfrm flipH="1">
            <a:off x="2843212" y="3500437"/>
            <a:ext cx="4176714" cy="792163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15" name="Shape 1415"/>
          <p:cNvSpPr/>
          <p:nvPr/>
        </p:nvSpPr>
        <p:spPr>
          <a:xfrm flipH="1">
            <a:off x="2700337" y="4076699"/>
            <a:ext cx="4319589" cy="936627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4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500"/>
                                        <p:tgtEl>
                                          <p:spTgt spid="1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1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0"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500"/>
                                        <p:tgtEl>
                                          <p:spTgt spid="1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0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13" grpId="1"/>
      <p:bldP build="whole" bldLvl="1" animBg="1" rev="0" advAuto="0" spid="1414" grpId="2"/>
      <p:bldP build="whole" bldLvl="1" animBg="1" rev="0" advAuto="0" spid="1415" grpId="3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f04-60-P374493.png" descr="f04-60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975" y="1273175"/>
            <a:ext cx="8201025" cy="4997450"/>
          </a:xfrm>
          <a:prstGeom prst="rect">
            <a:avLst/>
          </a:prstGeom>
          <a:ln w="12700">
            <a:miter lim="400000"/>
          </a:ln>
        </p:spPr>
      </p:pic>
      <p:sp>
        <p:nvSpPr>
          <p:cNvPr id="1418" name="Shape 1418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419" name="Shape 141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Datapath with Hazard Detection</a:t>
            </a:r>
          </a:p>
        </p:txBody>
      </p:sp>
      <p:grpSp>
        <p:nvGrpSpPr>
          <p:cNvPr id="1422" name="Group 1422"/>
          <p:cNvGrpSpPr/>
          <p:nvPr/>
        </p:nvGrpSpPr>
        <p:grpSpPr>
          <a:xfrm>
            <a:off x="823912" y="1471612"/>
            <a:ext cx="1444626" cy="313393"/>
            <a:chOff x="0" y="0"/>
            <a:chExt cx="1444624" cy="313392"/>
          </a:xfrm>
        </p:grpSpPr>
        <p:sp>
          <p:nvSpPr>
            <p:cNvPr id="1420" name="Shape 1420"/>
            <p:cNvSpPr/>
            <p:nvPr/>
          </p:nvSpPr>
          <p:spPr>
            <a:xfrm flipH="1" flipV="1">
              <a:off x="868802" y="156885"/>
              <a:ext cx="575823" cy="1"/>
            </a:xfrm>
            <a:prstGeom prst="line">
              <a:avLst/>
            </a:prstGeom>
            <a:noFill/>
            <a:ln w="9525" cap="flat">
              <a:solidFill>
                <a:srgbClr val="C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0" y="0"/>
              <a:ext cx="849472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rs and rt</a:t>
              </a:r>
            </a:p>
          </p:txBody>
        </p:sp>
      </p:grpSp>
      <p:grpSp>
        <p:nvGrpSpPr>
          <p:cNvPr id="1425" name="Group 1425"/>
          <p:cNvGrpSpPr/>
          <p:nvPr/>
        </p:nvGrpSpPr>
        <p:grpSpPr>
          <a:xfrm>
            <a:off x="2916237" y="1700212"/>
            <a:ext cx="588394" cy="339726"/>
            <a:chOff x="0" y="0"/>
            <a:chExt cx="588393" cy="339724"/>
          </a:xfrm>
        </p:grpSpPr>
        <p:sp>
          <p:nvSpPr>
            <p:cNvPr id="1423" name="Shape 1423"/>
            <p:cNvSpPr/>
            <p:nvPr/>
          </p:nvSpPr>
          <p:spPr>
            <a:xfrm>
              <a:off x="360130" y="0"/>
              <a:ext cx="228264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rt</a:t>
              </a:r>
            </a:p>
          </p:txBody>
        </p:sp>
        <p:sp>
          <p:nvSpPr>
            <p:cNvPr id="1424" name="Shape 1424"/>
            <p:cNvSpPr/>
            <p:nvPr/>
          </p:nvSpPr>
          <p:spPr>
            <a:xfrm flipV="1">
              <a:off x="0" y="169861"/>
              <a:ext cx="360131" cy="169864"/>
            </a:xfrm>
            <a:prstGeom prst="line">
              <a:avLst/>
            </a:prstGeom>
            <a:noFill/>
            <a:ln w="9525" cap="flat">
              <a:solidFill>
                <a:srgbClr val="C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28" name="Group 1428"/>
          <p:cNvGrpSpPr/>
          <p:nvPr/>
        </p:nvGrpSpPr>
        <p:grpSpPr>
          <a:xfrm>
            <a:off x="2268537" y="1484312"/>
            <a:ext cx="228601" cy="923926"/>
            <a:chOff x="0" y="0"/>
            <a:chExt cx="228600" cy="923925"/>
          </a:xfrm>
        </p:grpSpPr>
        <p:sp>
          <p:nvSpPr>
            <p:cNvPr id="1426" name="Shape 1426"/>
            <p:cNvSpPr/>
            <p:nvPr/>
          </p:nvSpPr>
          <p:spPr>
            <a:xfrm flipV="1">
              <a:off x="-1" y="0"/>
              <a:ext cx="2" cy="923925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13035" y="26151"/>
              <a:ext cx="215566" cy="20315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1429" name="Shape 1429"/>
          <p:cNvSpPr/>
          <p:nvPr/>
        </p:nvSpPr>
        <p:spPr>
          <a:xfrm rot="9269886">
            <a:off x="3351212" y="1108075"/>
            <a:ext cx="314326" cy="265113"/>
          </a:xfrm>
          <a:prstGeom prst="rightArrow">
            <a:avLst>
              <a:gd name="adj1" fmla="val 50000"/>
              <a:gd name="adj2" fmla="val 50241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433" name="Group 1433"/>
          <p:cNvGrpSpPr/>
          <p:nvPr/>
        </p:nvGrpSpPr>
        <p:grpSpPr>
          <a:xfrm>
            <a:off x="3309937" y="1273175"/>
            <a:ext cx="2270126" cy="1173163"/>
            <a:chOff x="0" y="0"/>
            <a:chExt cx="2270125" cy="1173162"/>
          </a:xfrm>
        </p:grpSpPr>
        <p:sp>
          <p:nvSpPr>
            <p:cNvPr id="1430" name="Shape 1430"/>
            <p:cNvSpPr/>
            <p:nvPr/>
          </p:nvSpPr>
          <p:spPr>
            <a:xfrm flipV="1">
              <a:off x="1929299" y="224542"/>
              <a:ext cx="1" cy="94862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1046146" y="0"/>
              <a:ext cx="1223979" cy="25065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432" name="Shape 1432"/>
            <p:cNvSpPr/>
            <p:nvPr/>
          </p:nvSpPr>
          <p:spPr>
            <a:xfrm flipH="1" flipV="1">
              <a:off x="-1" y="283453"/>
              <a:ext cx="1942948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37" name="Group 1437"/>
          <p:cNvGrpSpPr/>
          <p:nvPr/>
        </p:nvGrpSpPr>
        <p:grpSpPr>
          <a:xfrm>
            <a:off x="2898775" y="1809750"/>
            <a:ext cx="2178051" cy="3746500"/>
            <a:chOff x="0" y="0"/>
            <a:chExt cx="2178050" cy="3746500"/>
          </a:xfrm>
        </p:grpSpPr>
        <p:sp>
          <p:nvSpPr>
            <p:cNvPr id="1434" name="Shape 1434"/>
            <p:cNvSpPr/>
            <p:nvPr/>
          </p:nvSpPr>
          <p:spPr>
            <a:xfrm>
              <a:off x="2178050" y="3432312"/>
              <a:ext cx="1" cy="28806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5" name="Shape 1435"/>
            <p:cNvSpPr/>
            <p:nvPr/>
          </p:nvSpPr>
          <p:spPr>
            <a:xfrm flipH="1">
              <a:off x="17419" y="3746500"/>
              <a:ext cx="2160632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6" name="Shape 1436"/>
            <p:cNvSpPr/>
            <p:nvPr/>
          </p:nvSpPr>
          <p:spPr>
            <a:xfrm flipV="1">
              <a:off x="-1" y="0"/>
              <a:ext cx="2" cy="3720372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38" name="Shape 1438"/>
          <p:cNvSpPr/>
          <p:nvPr/>
        </p:nvSpPr>
        <p:spPr>
          <a:xfrm>
            <a:off x="3851275" y="1052512"/>
            <a:ext cx="1832333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How do we detect?</a:t>
            </a:r>
          </a:p>
        </p:txBody>
      </p:sp>
      <p:grpSp>
        <p:nvGrpSpPr>
          <p:cNvPr id="1441" name="Group 1441"/>
          <p:cNvGrpSpPr/>
          <p:nvPr/>
        </p:nvGrpSpPr>
        <p:grpSpPr>
          <a:xfrm>
            <a:off x="806450" y="1408112"/>
            <a:ext cx="1676400" cy="2330451"/>
            <a:chOff x="0" y="0"/>
            <a:chExt cx="1676399" cy="2330449"/>
          </a:xfrm>
        </p:grpSpPr>
        <p:sp>
          <p:nvSpPr>
            <p:cNvPr id="1439" name="Shape 1439"/>
            <p:cNvSpPr/>
            <p:nvPr/>
          </p:nvSpPr>
          <p:spPr>
            <a:xfrm flipH="1" flipV="1">
              <a:off x="3766" y="4320"/>
              <a:ext cx="1672634" cy="1"/>
            </a:xfrm>
            <a:prstGeom prst="line">
              <a:avLst/>
            </a:prstGeom>
            <a:noFill/>
            <a:ln w="38100" cap="flat">
              <a:solidFill>
                <a:srgbClr val="00B0F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0" y="0"/>
              <a:ext cx="3767" cy="2330450"/>
            </a:xfrm>
            <a:prstGeom prst="line">
              <a:avLst/>
            </a:prstGeom>
            <a:noFill/>
            <a:ln w="38100" cap="flat">
              <a:solidFill>
                <a:srgbClr val="00B0F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42" name="Shape 1442"/>
          <p:cNvSpPr/>
          <p:nvPr/>
        </p:nvSpPr>
        <p:spPr>
          <a:xfrm>
            <a:off x="968375" y="2408237"/>
            <a:ext cx="849472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How to </a:t>
            </a:r>
          </a:p>
          <a:p>
            <a:pPr/>
            <a:r>
              <a:t>Stall?</a:t>
            </a:r>
          </a:p>
        </p:txBody>
      </p:sp>
      <p:grpSp>
        <p:nvGrpSpPr>
          <p:cNvPr id="1445" name="Group 1445"/>
          <p:cNvGrpSpPr/>
          <p:nvPr/>
        </p:nvGrpSpPr>
        <p:grpSpPr>
          <a:xfrm>
            <a:off x="3389312" y="1570037"/>
            <a:ext cx="952501" cy="639763"/>
            <a:chOff x="0" y="0"/>
            <a:chExt cx="952500" cy="639762"/>
          </a:xfrm>
        </p:grpSpPr>
        <p:sp>
          <p:nvSpPr>
            <p:cNvPr id="1443" name="Shape 1443"/>
            <p:cNvSpPr/>
            <p:nvPr/>
          </p:nvSpPr>
          <p:spPr>
            <a:xfrm flipV="1">
              <a:off x="938856" y="0"/>
              <a:ext cx="1" cy="639763"/>
            </a:xfrm>
            <a:prstGeom prst="line">
              <a:avLst/>
            </a:prstGeom>
            <a:noFill/>
            <a:ln w="38100" cap="flat">
              <a:solidFill>
                <a:srgbClr val="00B0F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4" name="Shape 1444"/>
            <p:cNvSpPr/>
            <p:nvPr/>
          </p:nvSpPr>
          <p:spPr>
            <a:xfrm flipH="1" flipV="1">
              <a:off x="-1" y="31067"/>
              <a:ext cx="952501" cy="10888"/>
            </a:xfrm>
            <a:prstGeom prst="line">
              <a:avLst/>
            </a:prstGeom>
            <a:noFill/>
            <a:ln w="38100" cap="flat">
              <a:solidFill>
                <a:srgbClr val="00B0F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48" name="Group 1448"/>
          <p:cNvGrpSpPr/>
          <p:nvPr/>
        </p:nvGrpSpPr>
        <p:grpSpPr>
          <a:xfrm>
            <a:off x="1979612" y="1498600"/>
            <a:ext cx="504826" cy="1409701"/>
            <a:chOff x="0" y="0"/>
            <a:chExt cx="504825" cy="1409700"/>
          </a:xfrm>
        </p:grpSpPr>
        <p:sp>
          <p:nvSpPr>
            <p:cNvPr id="1446" name="Shape 1446"/>
            <p:cNvSpPr/>
            <p:nvPr/>
          </p:nvSpPr>
          <p:spPr>
            <a:xfrm flipV="1">
              <a:off x="20021" y="14226"/>
              <a:ext cx="3583" cy="1395475"/>
            </a:xfrm>
            <a:prstGeom prst="line">
              <a:avLst/>
            </a:prstGeom>
            <a:noFill/>
            <a:ln w="38100" cap="flat">
              <a:solidFill>
                <a:srgbClr val="00B0F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7" name="Shape 1447"/>
            <p:cNvSpPr/>
            <p:nvPr/>
          </p:nvSpPr>
          <p:spPr>
            <a:xfrm flipH="1" flipV="1">
              <a:off x="-1" y="0"/>
              <a:ext cx="504826" cy="1"/>
            </a:xfrm>
            <a:prstGeom prst="line">
              <a:avLst/>
            </a:prstGeom>
            <a:noFill/>
            <a:ln w="38100" cap="flat">
              <a:solidFill>
                <a:srgbClr val="00B0F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49" name="Shape 1449"/>
          <p:cNvSpPr/>
          <p:nvPr/>
        </p:nvSpPr>
        <p:spPr>
          <a:xfrm>
            <a:off x="34925" y="4724400"/>
            <a:ext cx="1353900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To prevent </a:t>
            </a:r>
          </a:p>
          <a:p>
            <a:pPr/>
            <a:r>
              <a:t>Writing on PC</a:t>
            </a:r>
          </a:p>
        </p:txBody>
      </p:sp>
      <p:sp>
        <p:nvSpPr>
          <p:cNvPr id="1450" name="Shape 1450"/>
          <p:cNvSpPr/>
          <p:nvPr/>
        </p:nvSpPr>
        <p:spPr>
          <a:xfrm>
            <a:off x="231774" y="3233737"/>
            <a:ext cx="492127" cy="1557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6" h="21600" fill="norm" stroke="1" extrusionOk="0">
                <a:moveTo>
                  <a:pt x="20776" y="0"/>
                </a:moveTo>
                <a:cubicBezTo>
                  <a:pt x="10840" y="1563"/>
                  <a:pt x="904" y="3126"/>
                  <a:pt x="40" y="6063"/>
                </a:cubicBezTo>
                <a:cubicBezTo>
                  <a:pt x="-824" y="9000"/>
                  <a:pt x="12712" y="15032"/>
                  <a:pt x="15592" y="17621"/>
                </a:cubicBezTo>
                <a:cubicBezTo>
                  <a:pt x="18472" y="20211"/>
                  <a:pt x="14920" y="20684"/>
                  <a:pt x="17320" y="21600"/>
                </a:cubicBezTo>
              </a:path>
            </a:pathLst>
          </a:custGeom>
          <a:ln w="25400">
            <a:solidFill>
              <a:srgbClr val="C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51" name="Shape 1451"/>
          <p:cNvSpPr/>
          <p:nvPr/>
        </p:nvSpPr>
        <p:spPr>
          <a:xfrm>
            <a:off x="6654800" y="1196975"/>
            <a:ext cx="1511856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To prevent </a:t>
            </a:r>
          </a:p>
          <a:p>
            <a:pPr/>
            <a:r>
              <a:t>Writing on IF/ID</a:t>
            </a:r>
          </a:p>
        </p:txBody>
      </p:sp>
      <p:sp>
        <p:nvSpPr>
          <p:cNvPr id="1452" name="Shape 1452"/>
          <p:cNvSpPr/>
          <p:nvPr/>
        </p:nvSpPr>
        <p:spPr>
          <a:xfrm flipV="1">
            <a:off x="2003424" y="1498599"/>
            <a:ext cx="4651377" cy="909639"/>
          </a:xfrm>
          <a:prstGeom prst="line">
            <a:avLst/>
          </a:prstGeom>
          <a:ln w="254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2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16" dur="2000" fill="hold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xit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20" dur="2000" fill="hold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Class="entr" nodeType="after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5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Class="exit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28" dur="2000" fill="hold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3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5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3" dur="20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Class="entr" nodeType="after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7"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Class="entr" nodeType="after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1" dur="2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6" dur="5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Class="entr" nodeType="afterEffect" presetSubtype="1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0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5"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Class="entr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9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8" grpId="1"/>
      <p:bldP build="whole" bldLvl="1" animBg="1" rev="0" advAuto="0" spid="1442" grpId="8"/>
      <p:bldP build="whole" bldLvl="1" animBg="1" rev="0" advAuto="0" spid="1450" grpId="12"/>
      <p:bldP build="whole" bldLvl="1" animBg="1" rev="0" advAuto="0" spid="1433" grpId="3"/>
      <p:bldP build="whole" bldLvl="1" animBg="1" rev="0" advAuto="0" spid="1449" grpId="13"/>
      <p:bldP build="whole" bldLvl="1" animBg="1" rev="0" advAuto="0" spid="1441" grpId="10"/>
      <p:bldP build="whole" bldLvl="1" animBg="1" rev="0" advAuto="0" spid="1445" grpId="9"/>
      <p:bldP build="whole" bldLvl="1" animBg="1" rev="0" advAuto="0" spid="1448" grpId="11"/>
      <p:bldP build="whole" bldLvl="1" animBg="1" rev="0" advAuto="0" spid="1425" grpId="7"/>
      <p:bldP build="whole" bldLvl="1" animBg="1" rev="0" advAuto="0" spid="1422" grpId="5"/>
      <p:bldP build="whole" bldLvl="1" animBg="1" rev="0" advAuto="0" spid="1428" grpId="4"/>
      <p:bldP build="whole" bldLvl="1" animBg="1" rev="0" advAuto="0" spid="1437" grpId="6"/>
      <p:bldP build="whole" bldLvl="1" animBg="1" rev="0" advAuto="0" spid="1452" grpId="14"/>
      <p:bldP build="whole" bldLvl="1" animBg="1" rev="0" advAuto="0" spid="1451" grpId="15"/>
      <p:bldP build="whole" bldLvl="1" animBg="1" rev="0" advAuto="0" spid="1429" grpId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455" name="Shape 145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Stalls and Performance</a:t>
            </a:r>
          </a:p>
        </p:txBody>
      </p:sp>
      <p:sp>
        <p:nvSpPr>
          <p:cNvPr id="1456" name="Shape 1456"/>
          <p:cNvSpPr/>
          <p:nvPr>
            <p:ph type="body" idx="4294967295"/>
          </p:nvPr>
        </p:nvSpPr>
        <p:spPr>
          <a:xfrm>
            <a:off x="684212" y="1844675"/>
            <a:ext cx="8270876" cy="43926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Stalls reduce performance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But are required to get correct results</a:t>
            </a:r>
          </a:p>
          <a:p>
            <a:pPr/>
            <a:r>
              <a:t>Compiler can arrange code to avoid hazards and stalls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Requires knowledge of the pipeline structure</a:t>
            </a:r>
          </a:p>
        </p:txBody>
      </p:sp>
      <p:sp>
        <p:nvSpPr>
          <p:cNvPr id="1457" name="Shape 1457"/>
          <p:cNvSpPr/>
          <p:nvPr/>
        </p:nvSpPr>
        <p:spPr>
          <a:xfrm>
            <a:off x="684212" y="1258887"/>
            <a:ext cx="2758937" cy="5105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ECEAA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The BIG Picture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Shape 1459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460" name="f04-61-P374493.png" descr="f04-61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012" y="1898650"/>
            <a:ext cx="6021388" cy="4221163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Shape 146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Branch Hazards</a:t>
            </a:r>
          </a:p>
        </p:txBody>
      </p:sp>
      <p:sp>
        <p:nvSpPr>
          <p:cNvPr id="1462" name="Shape 1462"/>
          <p:cNvSpPr/>
          <p:nvPr>
            <p:ph type="body" sz="quarter" idx="4294967295"/>
          </p:nvPr>
        </p:nvSpPr>
        <p:spPr>
          <a:xfrm>
            <a:off x="684212" y="1125537"/>
            <a:ext cx="8270876" cy="6905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If branch outcome determined in MEM</a:t>
            </a:r>
          </a:p>
        </p:txBody>
      </p:sp>
      <p:sp>
        <p:nvSpPr>
          <p:cNvPr id="1463" name="Shape 1463"/>
          <p:cNvSpPr/>
          <p:nvPr/>
        </p:nvSpPr>
        <p:spPr>
          <a:xfrm rot="5400000">
            <a:off x="7836553" y="956785"/>
            <a:ext cx="2264233" cy="3506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ECEAAC"/>
                </a:solidFill>
              </a:defRPr>
            </a:lvl1pPr>
          </a:lstStyle>
          <a:p>
            <a:pPr/>
            <a:r>
              <a:t>§4.8 Control Hazards</a:t>
            </a:r>
          </a:p>
        </p:txBody>
      </p:sp>
      <p:grpSp>
        <p:nvGrpSpPr>
          <p:cNvPr id="1467" name="Group 1467"/>
          <p:cNvGrpSpPr/>
          <p:nvPr/>
        </p:nvGrpSpPr>
        <p:grpSpPr>
          <a:xfrm>
            <a:off x="3203575" y="5807077"/>
            <a:ext cx="1220798" cy="473073"/>
            <a:chOff x="0" y="0"/>
            <a:chExt cx="1220797" cy="473072"/>
          </a:xfrm>
        </p:grpSpPr>
        <p:sp>
          <p:nvSpPr>
            <p:cNvPr id="1464" name="Shape 1464"/>
            <p:cNvSpPr/>
            <p:nvPr/>
          </p:nvSpPr>
          <p:spPr>
            <a:xfrm>
              <a:off x="0" y="142872"/>
              <a:ext cx="501650" cy="330201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1465" name="Shape 1465"/>
            <p:cNvSpPr/>
            <p:nvPr/>
          </p:nvSpPr>
          <p:spPr>
            <a:xfrm flipH="1">
              <a:off x="577849" y="-1"/>
              <a:ext cx="642949" cy="25717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0" y="142872"/>
              <a:ext cx="501650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PC</a:t>
              </a:r>
            </a:p>
          </p:txBody>
        </p:sp>
      </p:grpSp>
      <p:sp>
        <p:nvSpPr>
          <p:cNvPr id="1468" name="Shape 1468"/>
          <p:cNvSpPr/>
          <p:nvPr/>
        </p:nvSpPr>
        <p:spPr>
          <a:xfrm>
            <a:off x="7451725" y="4010025"/>
            <a:ext cx="1197829" cy="1008718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Flush these</a:t>
            </a:r>
            <a:br/>
            <a:r>
              <a:t>instructions</a:t>
            </a:r>
          </a:p>
          <a:p>
            <a:pPr/>
            <a:r>
              <a:t>(Set control</a:t>
            </a:r>
            <a:br/>
            <a:r>
              <a:t>values to 0)</a:t>
            </a:r>
          </a:p>
        </p:txBody>
      </p:sp>
      <p:sp>
        <p:nvSpPr>
          <p:cNvPr id="1469" name="Shape 1469"/>
          <p:cNvSpPr/>
          <p:nvPr/>
        </p:nvSpPr>
        <p:spPr>
          <a:xfrm>
            <a:off x="7092950" y="3644900"/>
            <a:ext cx="215900" cy="1800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15635" y="10800"/>
                  <a:pt x="21600" y="10800"/>
                </a:cubicBezTo>
                <a:cubicBezTo>
                  <a:pt x="1563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5965" y="21600"/>
                  <a:pt x="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Num" sz="quarter" idx="4294967295"/>
          </p:nvPr>
        </p:nvSpPr>
        <p:spPr>
          <a:xfrm>
            <a:off x="8672514" y="6451701"/>
            <a:ext cx="29209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47" name="Shape 24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Clocking Methodology</a:t>
            </a:r>
          </a:p>
        </p:txBody>
      </p:sp>
      <p:sp>
        <p:nvSpPr>
          <p:cNvPr id="248" name="Shape 248"/>
          <p:cNvSpPr/>
          <p:nvPr>
            <p:ph type="body" sz="half" idx="4294967295"/>
          </p:nvPr>
        </p:nvSpPr>
        <p:spPr>
          <a:xfrm>
            <a:off x="684212" y="1125537"/>
            <a:ext cx="8270876" cy="28416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  <a:r>
              <a:t>Combinational logic transforms data during clock cycles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Between clock edges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Input from state elements, output to state element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Longest delay determines clock period</a:t>
            </a:r>
          </a:p>
        </p:txBody>
      </p:sp>
      <p:pic>
        <p:nvPicPr>
          <p:cNvPr id="249" name="f04-04-P374493.png" descr="f04-04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8625" y="4581525"/>
            <a:ext cx="2865438" cy="669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f04-03-P374493.png" descr="f04-03-P3744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650" y="4437062"/>
            <a:ext cx="3851275" cy="1136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6237" y="3500437"/>
            <a:ext cx="3319463" cy="449263"/>
          </a:xfrm>
          <a:prstGeom prst="rect">
            <a:avLst/>
          </a:prstGeom>
          <a:ln w="12700">
            <a:miter lim="400000"/>
          </a:ln>
        </p:spPr>
      </p:pic>
      <p:sp>
        <p:nvSpPr>
          <p:cNvPr id="1472" name="Shape 1472"/>
          <p:cNvSpPr/>
          <p:nvPr>
            <p:ph type="title" idx="4294967295"/>
          </p:nvPr>
        </p:nvSpPr>
        <p:spPr>
          <a:xfrm>
            <a:off x="684212" y="200025"/>
            <a:ext cx="8259763" cy="7080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Branch Scenario (RECALLING)</a:t>
            </a:r>
          </a:p>
        </p:txBody>
      </p:sp>
      <p:sp>
        <p:nvSpPr>
          <p:cNvPr id="1473" name="Shape 1473"/>
          <p:cNvSpPr/>
          <p:nvPr>
            <p:ph type="sldNum" sz="quarter" idx="4294967295"/>
          </p:nvPr>
        </p:nvSpPr>
        <p:spPr>
          <a:xfrm>
            <a:off x="8573631" y="6451701"/>
            <a:ext cx="390982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474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6012" y="1628775"/>
            <a:ext cx="5553076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5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6550" y="1989137"/>
            <a:ext cx="3267075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6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76562" y="5641975"/>
            <a:ext cx="3324226" cy="733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7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275" y="2282825"/>
            <a:ext cx="1019175" cy="20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512" y="3070225"/>
            <a:ext cx="1038226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9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4787" y="5924550"/>
            <a:ext cx="923926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0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1550" y="2708275"/>
            <a:ext cx="3267075" cy="7239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Shape 1481"/>
          <p:cNvSpPr/>
          <p:nvPr/>
        </p:nvSpPr>
        <p:spPr>
          <a:xfrm rot="5400000">
            <a:off x="-484188" y="4121150"/>
            <a:ext cx="2301876" cy="923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482" name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26362" y="3825875"/>
            <a:ext cx="909638" cy="1466850"/>
          </a:xfrm>
          <a:prstGeom prst="rect">
            <a:avLst/>
          </a:prstGeom>
          <a:ln w="12700">
            <a:miter lim="400000"/>
          </a:ln>
        </p:spPr>
      </p:pic>
      <p:sp>
        <p:nvSpPr>
          <p:cNvPr id="1483" name="Shape 1483"/>
          <p:cNvSpPr/>
          <p:nvPr/>
        </p:nvSpPr>
        <p:spPr>
          <a:xfrm>
            <a:off x="7235825" y="1557337"/>
            <a:ext cx="1728788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When is the branch decision made?</a:t>
            </a:r>
          </a:p>
        </p:txBody>
      </p:sp>
      <p:sp>
        <p:nvSpPr>
          <p:cNvPr id="1484" name="Shape 1484"/>
          <p:cNvSpPr/>
          <p:nvPr/>
        </p:nvSpPr>
        <p:spPr>
          <a:xfrm>
            <a:off x="4641850" y="1963737"/>
            <a:ext cx="2535238" cy="901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787" y="1689"/>
                  <a:pt x="9974" y="3378"/>
                  <a:pt x="6374" y="6978"/>
                </a:cubicBezTo>
                <a:cubicBezTo>
                  <a:pt x="2774" y="10578"/>
                  <a:pt x="1387" y="16089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85" name="Shape 1485"/>
          <p:cNvSpPr/>
          <p:nvPr/>
        </p:nvSpPr>
        <p:spPr>
          <a:xfrm>
            <a:off x="250825" y="3825875"/>
            <a:ext cx="99536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Branch Taken</a:t>
            </a:r>
          </a:p>
        </p:txBody>
      </p:sp>
      <p:pic>
        <p:nvPicPr>
          <p:cNvPr id="1486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3700" y="3425825"/>
            <a:ext cx="3267075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7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5375" y="4149725"/>
            <a:ext cx="3267075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8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9112" y="4883150"/>
            <a:ext cx="3267076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5" y="4292600"/>
            <a:ext cx="3319463" cy="449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0700" y="4995862"/>
            <a:ext cx="3319463" cy="449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1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238625" y="4170362"/>
            <a:ext cx="117475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2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919662" y="4183062"/>
            <a:ext cx="115888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3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61012" y="4183062"/>
            <a:ext cx="117476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4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254750" y="4183062"/>
            <a:ext cx="117475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5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919662" y="4935537"/>
            <a:ext cx="115888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6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99112" y="4948237"/>
            <a:ext cx="117476" cy="68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7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240462" y="4948237"/>
            <a:ext cx="117476" cy="68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8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935787" y="4948237"/>
            <a:ext cx="115888" cy="68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63937" y="3429000"/>
            <a:ext cx="117476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0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243387" y="3429000"/>
            <a:ext cx="117476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1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886325" y="3429000"/>
            <a:ext cx="117475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2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80062" y="3429000"/>
            <a:ext cx="117476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3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843212" y="2730500"/>
            <a:ext cx="117476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4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63937" y="2708275"/>
            <a:ext cx="115888" cy="68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5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238625" y="2708275"/>
            <a:ext cx="117475" cy="68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6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886325" y="2708275"/>
            <a:ext cx="117475" cy="68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7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44712" y="1978025"/>
            <a:ext cx="115888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8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857500" y="1943100"/>
            <a:ext cx="115888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9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63937" y="1943100"/>
            <a:ext cx="117476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0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238625" y="1943100"/>
            <a:ext cx="115888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1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94350" y="5681662"/>
            <a:ext cx="117475" cy="68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248400" y="5694362"/>
            <a:ext cx="117475" cy="68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3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942137" y="5694362"/>
            <a:ext cx="117476" cy="68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4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23175" y="5694362"/>
            <a:ext cx="117475" cy="68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Shape 1515"/>
          <p:cNvSpPr/>
          <p:nvPr/>
        </p:nvSpPr>
        <p:spPr>
          <a:xfrm>
            <a:off x="7524750" y="3284537"/>
            <a:ext cx="1402815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How to insert </a:t>
            </a:r>
          </a:p>
          <a:p>
            <a:pPr/>
            <a:r>
              <a:t>the bubbles?</a:t>
            </a:r>
          </a:p>
        </p:txBody>
      </p:sp>
      <p:grpSp>
        <p:nvGrpSpPr>
          <p:cNvPr id="1519" name="Group 1519"/>
          <p:cNvGrpSpPr/>
          <p:nvPr/>
        </p:nvGrpSpPr>
        <p:grpSpPr>
          <a:xfrm>
            <a:off x="1476374" y="3949700"/>
            <a:ext cx="3443289" cy="957374"/>
            <a:chOff x="0" y="0"/>
            <a:chExt cx="3443287" cy="957373"/>
          </a:xfrm>
        </p:grpSpPr>
        <p:sp>
          <p:nvSpPr>
            <p:cNvPr id="1516" name="Shape 1516"/>
            <p:cNvSpPr/>
            <p:nvPr/>
          </p:nvSpPr>
          <p:spPr>
            <a:xfrm>
              <a:off x="0" y="415381"/>
              <a:ext cx="1640047" cy="541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Make all control </a:t>
              </a:r>
            </a:p>
            <a:p>
              <a:pPr/>
              <a:r>
                <a:t>signals zero</a:t>
              </a:r>
            </a:p>
          </p:txBody>
        </p:sp>
        <p:sp>
          <p:nvSpPr>
            <p:cNvPr id="1517" name="Shape 1517"/>
            <p:cNvSpPr/>
            <p:nvPr/>
          </p:nvSpPr>
          <p:spPr>
            <a:xfrm flipV="1">
              <a:off x="1512004" y="0"/>
              <a:ext cx="1885402" cy="703399"/>
            </a:xfrm>
            <a:prstGeom prst="line">
              <a:avLst/>
            </a:prstGeom>
            <a:noFill/>
            <a:ln w="38100" cap="flat">
              <a:solidFill>
                <a:srgbClr val="C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1498353" y="703398"/>
              <a:ext cx="1944935" cy="88724"/>
            </a:xfrm>
            <a:prstGeom prst="line">
              <a:avLst/>
            </a:prstGeom>
            <a:noFill/>
            <a:ln w="38100" cap="flat">
              <a:solidFill>
                <a:srgbClr val="C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22" name="Group 1522"/>
          <p:cNvGrpSpPr/>
          <p:nvPr/>
        </p:nvGrpSpPr>
        <p:grpSpPr>
          <a:xfrm>
            <a:off x="1520825" y="5076824"/>
            <a:ext cx="3398838" cy="541994"/>
            <a:chOff x="0" y="0"/>
            <a:chExt cx="3398837" cy="541992"/>
          </a:xfrm>
        </p:grpSpPr>
        <p:sp>
          <p:nvSpPr>
            <p:cNvPr id="1520" name="Shape 1520"/>
            <p:cNvSpPr/>
            <p:nvPr/>
          </p:nvSpPr>
          <p:spPr>
            <a:xfrm>
              <a:off x="1467405" y="368289"/>
              <a:ext cx="1931433" cy="1"/>
            </a:xfrm>
            <a:prstGeom prst="line">
              <a:avLst/>
            </a:prstGeom>
            <a:noFill/>
            <a:ln w="38100" cap="flat">
              <a:solidFill>
                <a:srgbClr val="C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0" y="0"/>
              <a:ext cx="1493302" cy="541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Make the </a:t>
              </a:r>
            </a:p>
            <a:p>
              <a:pPr/>
              <a:r>
                <a:t>Instruction zero</a:t>
              </a:r>
            </a:p>
          </p:txBody>
        </p:sp>
      </p:grpSp>
      <p:sp>
        <p:nvSpPr>
          <p:cNvPr id="1523" name="Shape 1523"/>
          <p:cNvSpPr/>
          <p:nvPr/>
        </p:nvSpPr>
        <p:spPr>
          <a:xfrm>
            <a:off x="2873374" y="3186112"/>
            <a:ext cx="2039939" cy="2382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8" h="20891" fill="norm" stroke="1" extrusionOk="0">
                <a:moveTo>
                  <a:pt x="1635" y="2224"/>
                </a:moveTo>
                <a:cubicBezTo>
                  <a:pt x="1351" y="3281"/>
                  <a:pt x="-372" y="5193"/>
                  <a:pt x="73" y="8447"/>
                </a:cubicBezTo>
                <a:cubicBezTo>
                  <a:pt x="108" y="8697"/>
                  <a:pt x="191" y="8955"/>
                  <a:pt x="357" y="9165"/>
                </a:cubicBezTo>
                <a:cubicBezTo>
                  <a:pt x="547" y="9404"/>
                  <a:pt x="817" y="9610"/>
                  <a:pt x="925" y="9883"/>
                </a:cubicBezTo>
                <a:cubicBezTo>
                  <a:pt x="973" y="10002"/>
                  <a:pt x="984" y="10137"/>
                  <a:pt x="1067" y="10241"/>
                </a:cubicBezTo>
                <a:cubicBezTo>
                  <a:pt x="1179" y="10382"/>
                  <a:pt x="1365" y="10470"/>
                  <a:pt x="1493" y="10600"/>
                </a:cubicBezTo>
                <a:cubicBezTo>
                  <a:pt x="2760" y="11882"/>
                  <a:pt x="-132" y="9350"/>
                  <a:pt x="2629" y="11677"/>
                </a:cubicBezTo>
                <a:cubicBezTo>
                  <a:pt x="2771" y="11797"/>
                  <a:pt x="2935" y="11901"/>
                  <a:pt x="3055" y="12036"/>
                </a:cubicBezTo>
                <a:cubicBezTo>
                  <a:pt x="3197" y="12196"/>
                  <a:pt x="3304" y="12382"/>
                  <a:pt x="3481" y="12515"/>
                </a:cubicBezTo>
                <a:cubicBezTo>
                  <a:pt x="3736" y="12706"/>
                  <a:pt x="4333" y="12994"/>
                  <a:pt x="4333" y="12994"/>
                </a:cubicBezTo>
                <a:cubicBezTo>
                  <a:pt x="4960" y="13787"/>
                  <a:pt x="4223" y="12905"/>
                  <a:pt x="5043" y="13712"/>
                </a:cubicBezTo>
                <a:cubicBezTo>
                  <a:pt x="5197" y="13863"/>
                  <a:pt x="5292" y="14058"/>
                  <a:pt x="5469" y="14190"/>
                </a:cubicBezTo>
                <a:cubicBezTo>
                  <a:pt x="5724" y="14381"/>
                  <a:pt x="6116" y="14439"/>
                  <a:pt x="6320" y="14669"/>
                </a:cubicBezTo>
                <a:cubicBezTo>
                  <a:pt x="6849" y="15262"/>
                  <a:pt x="6549" y="15037"/>
                  <a:pt x="7172" y="15387"/>
                </a:cubicBezTo>
                <a:cubicBezTo>
                  <a:pt x="7425" y="15706"/>
                  <a:pt x="7504" y="15857"/>
                  <a:pt x="7882" y="16105"/>
                </a:cubicBezTo>
                <a:cubicBezTo>
                  <a:pt x="8152" y="16281"/>
                  <a:pt x="8450" y="16424"/>
                  <a:pt x="8734" y="16583"/>
                </a:cubicBezTo>
                <a:lnTo>
                  <a:pt x="9160" y="16823"/>
                </a:lnTo>
                <a:cubicBezTo>
                  <a:pt x="9302" y="16902"/>
                  <a:pt x="9465" y="16960"/>
                  <a:pt x="9586" y="17062"/>
                </a:cubicBezTo>
                <a:cubicBezTo>
                  <a:pt x="10393" y="17742"/>
                  <a:pt x="9616" y="17194"/>
                  <a:pt x="10438" y="17541"/>
                </a:cubicBezTo>
                <a:cubicBezTo>
                  <a:pt x="11539" y="18004"/>
                  <a:pt x="10219" y="17599"/>
                  <a:pt x="11290" y="17899"/>
                </a:cubicBezTo>
                <a:cubicBezTo>
                  <a:pt x="11432" y="18019"/>
                  <a:pt x="11561" y="18150"/>
                  <a:pt x="11716" y="18258"/>
                </a:cubicBezTo>
                <a:cubicBezTo>
                  <a:pt x="12136" y="18554"/>
                  <a:pt x="12214" y="18486"/>
                  <a:pt x="12709" y="18737"/>
                </a:cubicBezTo>
                <a:cubicBezTo>
                  <a:pt x="13002" y="18885"/>
                  <a:pt x="13277" y="19056"/>
                  <a:pt x="13561" y="19216"/>
                </a:cubicBezTo>
                <a:cubicBezTo>
                  <a:pt x="13703" y="19295"/>
                  <a:pt x="13851" y="19369"/>
                  <a:pt x="13987" y="19455"/>
                </a:cubicBezTo>
                <a:cubicBezTo>
                  <a:pt x="14176" y="19575"/>
                  <a:pt x="14375" y="19684"/>
                  <a:pt x="14555" y="19814"/>
                </a:cubicBezTo>
                <a:cubicBezTo>
                  <a:pt x="15151" y="20244"/>
                  <a:pt x="14743" y="20133"/>
                  <a:pt x="15407" y="20293"/>
                </a:cubicBezTo>
                <a:cubicBezTo>
                  <a:pt x="16909" y="20654"/>
                  <a:pt x="14802" y="20083"/>
                  <a:pt x="16827" y="20652"/>
                </a:cubicBezTo>
                <a:lnTo>
                  <a:pt x="17253" y="20771"/>
                </a:lnTo>
                <a:lnTo>
                  <a:pt x="17679" y="20891"/>
                </a:lnTo>
                <a:cubicBezTo>
                  <a:pt x="18578" y="20851"/>
                  <a:pt x="19490" y="20907"/>
                  <a:pt x="20376" y="20771"/>
                </a:cubicBezTo>
                <a:cubicBezTo>
                  <a:pt x="20574" y="20741"/>
                  <a:pt x="20674" y="20542"/>
                  <a:pt x="20802" y="20412"/>
                </a:cubicBezTo>
                <a:cubicBezTo>
                  <a:pt x="21108" y="20103"/>
                  <a:pt x="21086" y="20054"/>
                  <a:pt x="21228" y="19694"/>
                </a:cubicBezTo>
                <a:cubicBezTo>
                  <a:pt x="21160" y="19177"/>
                  <a:pt x="21114" y="18543"/>
                  <a:pt x="20944" y="18019"/>
                </a:cubicBezTo>
                <a:cubicBezTo>
                  <a:pt x="20865" y="17776"/>
                  <a:pt x="20660" y="17301"/>
                  <a:pt x="20660" y="17301"/>
                </a:cubicBezTo>
                <a:cubicBezTo>
                  <a:pt x="20707" y="16464"/>
                  <a:pt x="20726" y="15625"/>
                  <a:pt x="20802" y="14788"/>
                </a:cubicBezTo>
                <a:cubicBezTo>
                  <a:pt x="20821" y="14586"/>
                  <a:pt x="20907" y="14391"/>
                  <a:pt x="20944" y="14190"/>
                </a:cubicBezTo>
                <a:cubicBezTo>
                  <a:pt x="21173" y="12934"/>
                  <a:pt x="20938" y="13606"/>
                  <a:pt x="21228" y="12874"/>
                </a:cubicBezTo>
                <a:cubicBezTo>
                  <a:pt x="21181" y="12036"/>
                  <a:pt x="21165" y="11197"/>
                  <a:pt x="21086" y="10361"/>
                </a:cubicBezTo>
                <a:cubicBezTo>
                  <a:pt x="21067" y="10163"/>
                  <a:pt x="20883" y="9729"/>
                  <a:pt x="20802" y="9524"/>
                </a:cubicBezTo>
                <a:cubicBezTo>
                  <a:pt x="20755" y="9244"/>
                  <a:pt x="20699" y="8966"/>
                  <a:pt x="20660" y="8686"/>
                </a:cubicBezTo>
                <a:cubicBezTo>
                  <a:pt x="20460" y="7256"/>
                  <a:pt x="20682" y="7904"/>
                  <a:pt x="20376" y="7130"/>
                </a:cubicBezTo>
                <a:cubicBezTo>
                  <a:pt x="20234" y="6093"/>
                  <a:pt x="20095" y="5056"/>
                  <a:pt x="19950" y="4019"/>
                </a:cubicBezTo>
                <a:cubicBezTo>
                  <a:pt x="19906" y="3700"/>
                  <a:pt x="19929" y="3367"/>
                  <a:pt x="19808" y="3062"/>
                </a:cubicBezTo>
                <a:lnTo>
                  <a:pt x="19524" y="2344"/>
                </a:lnTo>
                <a:lnTo>
                  <a:pt x="19240" y="1626"/>
                </a:lnTo>
                <a:cubicBezTo>
                  <a:pt x="18547" y="1042"/>
                  <a:pt x="19119" y="1448"/>
                  <a:pt x="18246" y="1028"/>
                </a:cubicBezTo>
                <a:cubicBezTo>
                  <a:pt x="18098" y="957"/>
                  <a:pt x="17982" y="834"/>
                  <a:pt x="17821" y="789"/>
                </a:cubicBezTo>
                <a:cubicBezTo>
                  <a:pt x="17547" y="712"/>
                  <a:pt x="17253" y="709"/>
                  <a:pt x="16969" y="669"/>
                </a:cubicBezTo>
                <a:cubicBezTo>
                  <a:pt x="12121" y="-693"/>
                  <a:pt x="16416" y="427"/>
                  <a:pt x="3481" y="549"/>
                </a:cubicBezTo>
                <a:cubicBezTo>
                  <a:pt x="3339" y="589"/>
                  <a:pt x="3173" y="592"/>
                  <a:pt x="3055" y="669"/>
                </a:cubicBezTo>
                <a:cubicBezTo>
                  <a:pt x="2747" y="871"/>
                  <a:pt x="2143" y="1368"/>
                  <a:pt x="1919" y="1746"/>
                </a:cubicBezTo>
                <a:cubicBezTo>
                  <a:pt x="1852" y="1859"/>
                  <a:pt x="1798" y="1980"/>
                  <a:pt x="1777" y="2105"/>
                </a:cubicBezTo>
                <a:cubicBezTo>
                  <a:pt x="1750" y="2263"/>
                  <a:pt x="1919" y="1168"/>
                  <a:pt x="1635" y="2224"/>
                </a:cubicBezTo>
                <a:close/>
              </a:path>
            </a:pathLst>
          </a:custGeom>
          <a:ln w="38100">
            <a:solidFill>
              <a:srgbClr val="008000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26" name="Group 1526"/>
          <p:cNvGrpSpPr/>
          <p:nvPr/>
        </p:nvGrpSpPr>
        <p:grpSpPr>
          <a:xfrm>
            <a:off x="4722812" y="2636837"/>
            <a:ext cx="4115664" cy="733426"/>
            <a:chOff x="0" y="0"/>
            <a:chExt cx="4115663" cy="733425"/>
          </a:xfrm>
        </p:grpSpPr>
        <p:sp>
          <p:nvSpPr>
            <p:cNvPr id="1524" name="Shape 1524"/>
            <p:cNvSpPr/>
            <p:nvPr/>
          </p:nvSpPr>
          <p:spPr>
            <a:xfrm flipV="1">
              <a:off x="0" y="228320"/>
              <a:ext cx="1946464" cy="50510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1865620" y="0"/>
              <a:ext cx="2250044" cy="541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Strictly speaking, these</a:t>
              </a:r>
            </a:p>
            <a:p>
              <a:pPr/>
              <a:r>
                <a:t>Are not bubbles!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5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8" dur="5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Class="entr" nodeType="after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2" dur="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6"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Class="entr" nodeType="after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0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5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2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4" dur="5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path" nodeType="clickEffect" presetSubtype="0" presetID="-1" grpId="13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1420 -0.006253" origin="layout" pathEditMode="relative">
                                      <p:cBhvr>
                                        <p:cTn id="58" dur="2000" fill="hold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Class="entr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2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Class="entr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6" dur="5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Class="entr" nodeType="after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0" dur="5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xit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4" dur="500" fill="hold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Class="exit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8" dur="500" fill="hold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Class="exit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2" dur="500" fill="hold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7" dur="5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1" dur="5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5" dur="5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4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0"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nodeType="clickEffect" presetSubtype="8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5" dur="5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Class="entr" nodeType="afterEffect" presetSubtype="8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9"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8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3" dur="5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Class="entr" nodeType="afterEffect" presetSubtype="8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7" dur="5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Class="entr" nodeType="afterEffect" presetSubtype="8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1" dur="5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Class="entr" nodeType="afterEffect" presetSubtype="8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5" dur="5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Class="entr" nodeType="afterEffect" presetSubtype="8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9" dur="5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Class="entr" nodeType="afterEffect" presetSubtype="8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3" dur="5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Class="entr" nodeType="afterEffect" presetSubtype="8" presetID="2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7" dur="5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"/>
                            </p:stCondLst>
                            <p:childTnLst>
                              <p:par>
                                <p:cTn id="139" presetClass="entr" nodeType="afterEffect" presetSubtype="8" presetID="2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1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0"/>
                            </p:stCondLst>
                            <p:childTnLst>
                              <p:par>
                                <p:cTn id="143" presetClass="entr" nodeType="afterEffect" presetSubtype="8" presetID="2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5" dur="5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500"/>
                            </p:stCondLst>
                            <p:childTnLst>
                              <p:par>
                                <p:cTn id="147" presetClass="entr" nodeType="afterEffect" presetSubtype="8" presetID="2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9" dur="5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6000"/>
                            </p:stCondLst>
                            <p:childTnLst>
                              <p:par>
                                <p:cTn id="151" presetClass="entr" nodeType="afterEffect" presetSubtype="8" presetID="2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3" dur="5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5" presetClass="entr" nodeType="afterEffect" presetSubtype="8" presetID="2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7" dur="5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Class="entr" nodeType="afterEffect" presetSubtype="8" presetID="2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1" dur="5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500"/>
                            </p:stCondLst>
                            <p:childTnLst>
                              <p:par>
                                <p:cTn id="163" presetClass="entr" nodeType="afterEffect" presetSubtype="8" presetID="2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5"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8000"/>
                            </p:stCondLst>
                            <p:childTnLst>
                              <p:par>
                                <p:cTn id="167" presetClass="entr" nodeType="afterEffect" presetSubtype="8" presetID="2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9"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500"/>
                            </p:stCondLst>
                            <p:childTnLst>
                              <p:par>
                                <p:cTn id="171" presetClass="entr" nodeType="afterEffect" presetSubtype="8" presetID="22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2" fill="hold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3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9000"/>
                            </p:stCondLst>
                            <p:childTnLst>
                              <p:par>
                                <p:cTn id="175" presetClass="entr" nodeType="afterEffect" presetSubtype="8" presetID="22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7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9500"/>
                            </p:stCondLst>
                            <p:childTnLst>
                              <p:par>
                                <p:cTn id="179" presetClass="entr" nodeType="afterEffect" presetSubtype="8" presetID="22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1" dur="5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3" presetClass="entr" nodeType="afterEffect" presetSubtype="8" presetID="22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5" dur="5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7" presetClass="entr" nodeType="afterEffect" presetSubtype="8" presetID="22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9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1" presetClass="entr" nodeType="afterEffect" presetSubtype="8" presetID="22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3" dur="5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95" presetClass="entr" nodeType="afterEffect" presetSubtype="8" presetID="22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7" dur="5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Class="entr" nodeType="clickEffect" presetSubtype="8" presetID="22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2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Class="entr" nodeType="afterEffect" presetSubtype="8" presetID="22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6" dur="5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Class="entr" nodeType="clickEffect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1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Class="entr" nodeType="afterEffect" presetSubtype="4" presetID="22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4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15" dur="5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5" grpId="3"/>
      <p:bldP build="whole" bldLvl="1" animBg="1" rev="0" advAuto="0" spid="1503" grpId="43"/>
      <p:bldP build="whole" bldLvl="1" animBg="1" rev="0" advAuto="0" spid="1513" grpId="25"/>
      <p:bldP build="whole" bldLvl="1" animBg="1" rev="0" advAuto="0" spid="1497" grpId="29"/>
      <p:bldP build="whole" bldLvl="1" animBg="1" rev="0" advAuto="0" spid="1479" grpId="8"/>
      <p:bldP build="whole" bldLvl="1" animBg="1" rev="0" advAuto="0" spid="1519" grpId="49"/>
      <p:bldP build="whole" bldLvl="1" animBg="1" rev="0" advAuto="0" spid="1488" grpId="16"/>
      <p:bldP build="whole" bldLvl="1" animBg="1" rev="0" advAuto="0" spid="1480" grpId="4"/>
      <p:bldP build="whole" bldLvl="1" animBg="1" rev="0" advAuto="0" spid="1514" grpId="24"/>
      <p:bldP build="whole" bldLvl="1" animBg="1" rev="0" advAuto="0" spid="1488" grpId="19"/>
      <p:bldP build="whole" bldLvl="1" animBg="1" rev="0" advAuto="0" spid="1498" grpId="28"/>
      <p:bldP build="whole" bldLvl="1" animBg="1" rev="0" advAuto="0" spid="1504" grpId="42"/>
      <p:bldP build="whole" bldLvl="1" animBg="1" rev="0" advAuto="0" spid="1505" grpId="41"/>
      <p:bldP build="whole" bldLvl="1" animBg="1" rev="0" advAuto="0" spid="1515" grpId="23"/>
      <p:bldP build="whole" bldLvl="1" animBg="1" rev="0" advAuto="0" spid="1522" grpId="48"/>
      <p:bldP build="whole" bldLvl="1" animBg="1" rev="0" advAuto="0" spid="1481" grpId="7"/>
      <p:bldP build="whole" bldLvl="1" animBg="1" rev="0" advAuto="0" spid="1487" grpId="15"/>
      <p:bldP build="whole" bldLvl="1" animBg="1" rev="0" advAuto="0" spid="1506" grpId="40"/>
      <p:bldP build="whole" bldLvl="1" animBg="1" rev="0" advAuto="0" spid="1487" grpId="18"/>
      <p:bldP build="whole" bldLvl="1" animBg="1" rev="0" advAuto="0" spid="1491" grpId="35"/>
      <p:bldP build="whole" bldLvl="1" animBg="1" rev="0" advAuto="0" spid="1485" grpId="6"/>
      <p:bldP build="whole" bldLvl="1" animBg="1" rev="0" advAuto="0" spid="1499" grpId="39"/>
      <p:bldP build="whole" bldLvl="1" animBg="1" rev="0" advAuto="0" spid="1523" grpId="50"/>
      <p:bldP build="whole" bldLvl="1" animBg="1" rev="0" advAuto="0" spid="1492" grpId="34"/>
      <p:bldP build="whole" bldLvl="1" animBg="1" rev="0" advAuto="0" spid="1489" grpId="21"/>
      <p:bldP build="whole" bldLvl="1" animBg="1" rev="0" advAuto="0" spid="1476" grpId="9"/>
      <p:bldP build="whole" bldLvl="1" animBg="1" rev="0" advAuto="0" spid="1477" grpId="1"/>
      <p:bldP build="whole" bldLvl="1" animBg="1" rev="0" advAuto="0" spid="1500" grpId="38"/>
      <p:bldP build="whole" bldLvl="1" animBg="1" rev="0" advAuto="0" spid="1493" grpId="33"/>
      <p:bldP build="whole" bldLvl="1" animBg="1" rev="0" advAuto="0" spid="1474" grpId="5"/>
      <p:bldP build="whole" bldLvl="1" animBg="1" rev="0" advAuto="0" spid="1483" grpId="11"/>
      <p:bldP build="whole" bldLvl="1" animBg="1" rev="0" advAuto="0" spid="1507" grpId="47"/>
      <p:bldP build="whole" bldLvl="1" animBg="1" rev="0" advAuto="0" spid="1471" grpId="20"/>
      <p:bldP build="whole" bldLvl="1" animBg="1" rev="0" advAuto="0" spid="1490" grpId="22"/>
      <p:bldP build="whole" bldLvl="1" animBg="1" rev="0" advAuto="0" spid="1501" grpId="37"/>
      <p:bldP build="whole" bldLvl="1" animBg="1" rev="0" advAuto="0" spid="1494" grpId="32"/>
      <p:bldP build="whole" bldLvl="1" animBg="1" rev="0" advAuto="0" spid="1508" grpId="46"/>
      <p:bldP build="whole" bldLvl="1" animBg="1" rev="0" advAuto="0" spid="1526" grpId="51"/>
      <p:bldP build="whole" bldLvl="1" animBg="1" rev="0" advAuto="0" spid="1502" grpId="36"/>
      <p:bldP build="whole" bldLvl="1" animBg="1" rev="0" advAuto="0" spid="1511" grpId="27"/>
      <p:bldP build="whole" bldLvl="1" animBg="1" rev="0" advAuto="0" spid="1486" grpId="14"/>
      <p:bldP build="whole" bldLvl="1" animBg="1" rev="0" advAuto="0" spid="1495" grpId="31"/>
      <p:bldP build="whole" bldLvl="1" animBg="1" rev="0" advAuto="0" spid="1478" grpId="2"/>
      <p:bldP build="whole" bldLvl="1" animBg="1" rev="0" advAuto="0" spid="1482" grpId="10"/>
      <p:bldP build="whole" bldLvl="1" animBg="1" rev="0" advAuto="0" spid="1484" grpId="12"/>
      <p:bldP build="whole" bldLvl="1" animBg="1" rev="0" advAuto="0" spid="1486" grpId="17"/>
      <p:bldP build="whole" bldLvl="1" animBg="1" rev="0" advAuto="0" spid="1509" grpId="45"/>
      <p:bldP build="whole" bldLvl="1" animBg="1" rev="0" advAuto="0" spid="1512" grpId="26"/>
      <p:bldP build="whole" bldLvl="1" animBg="1" rev="0" advAuto="0" spid="1510" grpId="44"/>
      <p:bldP build="whole" bldLvl="1" animBg="1" rev="0" advAuto="0" spid="1496" grpId="3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/>
          <p:nvPr>
            <p:ph type="sldNum" sz="quarter" idx="4294967295"/>
          </p:nvPr>
        </p:nvSpPr>
        <p:spPr>
          <a:xfrm>
            <a:off x="8583441" y="6451701"/>
            <a:ext cx="381172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529" name="Shape 152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Reducing Branch Delay</a:t>
            </a:r>
          </a:p>
        </p:txBody>
      </p:sp>
      <p:sp>
        <p:nvSpPr>
          <p:cNvPr id="1530" name="Shape 1530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Move hardware to determine outcome to ID stage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Target address adder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Register comparator</a:t>
            </a:r>
          </a:p>
          <a:p>
            <a:pPr>
              <a:spcBef>
                <a:spcPts val="600"/>
              </a:spcBef>
              <a:defRPr sz="2800"/>
            </a:pPr>
            <a:r>
              <a:t>Example: branch taken</a:t>
            </a:r>
          </a:p>
          <a:p>
            <a:pPr lvl="1" marL="285750" indent="171450">
              <a:spcBef>
                <a:spcPts val="0"/>
              </a:spcBef>
              <a:buSzTx/>
              <a:buNone/>
              <a:defRPr sz="2000"/>
            </a:pPr>
            <a:r>
              <a:t>	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36:  sub  $10, $4, $8</a:t>
            </a:r>
            <a:br>
              <a:rPr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40:  beq  $1,  $3, 7</a:t>
            </a:r>
            <a:br>
              <a:rPr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44:  and  $12, $2, $5</a:t>
            </a:r>
            <a:br>
              <a:rPr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48:  or   $13, $2, $6</a:t>
            </a:r>
            <a:br>
              <a:rPr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52:  add  $14, $4, $2</a:t>
            </a:r>
            <a:br>
              <a:rPr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56:  slt  $15, $6, $7</a:t>
            </a:r>
            <a:br>
              <a:rPr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     ...</a:t>
            </a:r>
            <a:br>
              <a:rPr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72:  lw   $4, 50($7)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/>
          <p:nvPr>
            <p:ph type="sldNum" sz="quarter" idx="4294967295"/>
          </p:nvPr>
        </p:nvSpPr>
        <p:spPr>
          <a:xfrm>
            <a:off x="8573631" y="6451701"/>
            <a:ext cx="390982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533" name="f04-62-P374493-top.png" descr="f04-62-P374493-to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1196975"/>
            <a:ext cx="8064500" cy="511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534" name="Shape 153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Example: Branch Taken</a:t>
            </a:r>
          </a:p>
        </p:txBody>
      </p:sp>
      <p:sp>
        <p:nvSpPr>
          <p:cNvPr id="1535" name="Shape 1535"/>
          <p:cNvSpPr/>
          <p:nvPr/>
        </p:nvSpPr>
        <p:spPr>
          <a:xfrm>
            <a:off x="774700" y="1204912"/>
            <a:ext cx="386616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44:</a:t>
            </a:r>
          </a:p>
        </p:txBody>
      </p:sp>
      <p:sp>
        <p:nvSpPr>
          <p:cNvPr id="1536" name="Shape 1536"/>
          <p:cNvSpPr/>
          <p:nvPr/>
        </p:nvSpPr>
        <p:spPr>
          <a:xfrm>
            <a:off x="2555875" y="1196975"/>
            <a:ext cx="386616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40:</a:t>
            </a:r>
          </a:p>
        </p:txBody>
      </p:sp>
      <p:sp>
        <p:nvSpPr>
          <p:cNvPr id="1537" name="Shape 1537"/>
          <p:cNvSpPr/>
          <p:nvPr/>
        </p:nvSpPr>
        <p:spPr>
          <a:xfrm>
            <a:off x="4808537" y="1209675"/>
            <a:ext cx="38661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36:</a:t>
            </a:r>
          </a:p>
        </p:txBody>
      </p:sp>
      <p:sp>
        <p:nvSpPr>
          <p:cNvPr id="1538" name="Shape 1538"/>
          <p:cNvSpPr/>
          <p:nvPr/>
        </p:nvSpPr>
        <p:spPr>
          <a:xfrm>
            <a:off x="971549" y="1543049"/>
            <a:ext cx="1296989" cy="1814514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39" name="Shape 1539"/>
          <p:cNvSpPr/>
          <p:nvPr/>
        </p:nvSpPr>
        <p:spPr>
          <a:xfrm flipH="1">
            <a:off x="2744787" y="1535112"/>
            <a:ext cx="19051" cy="1763714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40" name="Shape 1540"/>
          <p:cNvSpPr/>
          <p:nvPr/>
        </p:nvSpPr>
        <p:spPr>
          <a:xfrm>
            <a:off x="3467099" y="1473200"/>
            <a:ext cx="793751" cy="1570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12" h="21600" fill="norm" stroke="1" extrusionOk="0">
                <a:moveTo>
                  <a:pt x="5481" y="0"/>
                </a:moveTo>
                <a:cubicBezTo>
                  <a:pt x="9117" y="2113"/>
                  <a:pt x="12753" y="4226"/>
                  <a:pt x="14854" y="6574"/>
                </a:cubicBezTo>
                <a:cubicBezTo>
                  <a:pt x="16954" y="8922"/>
                  <a:pt x="20294" y="12490"/>
                  <a:pt x="18086" y="14087"/>
                </a:cubicBezTo>
                <a:cubicBezTo>
                  <a:pt x="15877" y="15683"/>
                  <a:pt x="4511" y="14901"/>
                  <a:pt x="1603" y="16153"/>
                </a:cubicBezTo>
                <a:cubicBezTo>
                  <a:pt x="-1306" y="17405"/>
                  <a:pt x="633" y="21600"/>
                  <a:pt x="633" y="21600"/>
                </a:cubicBezTo>
              </a:path>
            </a:pathLst>
          </a:custGeom>
          <a:ln w="38100">
            <a:solidFill>
              <a:srgbClr val="C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41" name="Shape 1541"/>
          <p:cNvSpPr/>
          <p:nvPr/>
        </p:nvSpPr>
        <p:spPr>
          <a:xfrm>
            <a:off x="-36513" y="5157787"/>
            <a:ext cx="1629232" cy="99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Puts the bubble </a:t>
            </a:r>
          </a:p>
          <a:p>
            <a:pPr/>
            <a:r>
              <a:t>by zeroing the </a:t>
            </a:r>
          </a:p>
          <a:p>
            <a:pPr/>
            <a:r>
              <a:t>instruction field </a:t>
            </a:r>
            <a:br/>
          </a:p>
        </p:txBody>
      </p:sp>
      <p:sp>
        <p:nvSpPr>
          <p:cNvPr id="1542" name="Shape 1542"/>
          <p:cNvSpPr/>
          <p:nvPr/>
        </p:nvSpPr>
        <p:spPr>
          <a:xfrm flipH="1">
            <a:off x="796924" y="4806949"/>
            <a:ext cx="92077" cy="350839"/>
          </a:xfrm>
          <a:prstGeom prst="line">
            <a:avLst/>
          </a:prstGeom>
          <a:ln w="254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43" name="Shape 1543"/>
          <p:cNvSpPr/>
          <p:nvPr/>
        </p:nvSpPr>
        <p:spPr>
          <a:xfrm flipV="1">
            <a:off x="4341812" y="4337050"/>
            <a:ext cx="215901" cy="290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580"/>
                </a:moveTo>
                <a:lnTo>
                  <a:pt x="5400" y="13580"/>
                </a:lnTo>
                <a:lnTo>
                  <a:pt x="5400" y="0"/>
                </a:lnTo>
                <a:lnTo>
                  <a:pt x="16200" y="0"/>
                </a:lnTo>
                <a:lnTo>
                  <a:pt x="16200" y="13580"/>
                </a:lnTo>
                <a:lnTo>
                  <a:pt x="21600" y="1358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44" name="Shape 1544"/>
          <p:cNvSpPr/>
          <p:nvPr/>
        </p:nvSpPr>
        <p:spPr>
          <a:xfrm>
            <a:off x="3276600" y="3043237"/>
            <a:ext cx="503238" cy="817563"/>
          </a:xfrm>
          <a:prstGeom prst="rect">
            <a:avLst/>
          </a:prstGeom>
          <a:solidFill>
            <a:schemeClr val="accent1">
              <a:alpha val="4588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548" name="Group 1548"/>
          <p:cNvGrpSpPr/>
          <p:nvPr/>
        </p:nvGrpSpPr>
        <p:grpSpPr>
          <a:xfrm>
            <a:off x="3962059" y="2088236"/>
            <a:ext cx="1545460" cy="1546305"/>
            <a:chOff x="0" y="0"/>
            <a:chExt cx="1545458" cy="1546303"/>
          </a:xfrm>
        </p:grpSpPr>
        <p:sp>
          <p:nvSpPr>
            <p:cNvPr id="1545" name="Shape 1545"/>
            <p:cNvSpPr/>
            <p:nvPr/>
          </p:nvSpPr>
          <p:spPr>
            <a:xfrm rot="8097573">
              <a:off x="14588" y="438189"/>
              <a:ext cx="1516283" cy="669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671"/>
                    <a:pt x="4098" y="0"/>
                    <a:pt x="9154" y="0"/>
                  </a:cubicBezTo>
                  <a:lnTo>
                    <a:pt x="11542" y="0"/>
                  </a:lnTo>
                  <a:cubicBezTo>
                    <a:pt x="15716" y="0"/>
                    <a:pt x="19362" y="6663"/>
                    <a:pt x="20405" y="16200"/>
                  </a:cubicBezTo>
                  <a:lnTo>
                    <a:pt x="21600" y="16200"/>
                  </a:lnTo>
                  <a:lnTo>
                    <a:pt x="19502" y="21600"/>
                  </a:lnTo>
                  <a:lnTo>
                    <a:pt x="16823" y="16200"/>
                  </a:lnTo>
                  <a:lnTo>
                    <a:pt x="18018" y="16200"/>
                  </a:lnTo>
                  <a:cubicBezTo>
                    <a:pt x="17084" y="7671"/>
                    <a:pt x="14050" y="1334"/>
                    <a:pt x="10348" y="185"/>
                  </a:cubicBezTo>
                  <a:lnTo>
                    <a:pt x="10349" y="184"/>
                  </a:lnTo>
                  <a:cubicBezTo>
                    <a:pt x="5793" y="1598"/>
                    <a:pt x="2388" y="10759"/>
                    <a:pt x="2388" y="216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546" name="Shape 1546"/>
            <p:cNvSpPr/>
            <p:nvPr/>
          </p:nvSpPr>
          <p:spPr>
            <a:xfrm rot="8097573">
              <a:off x="688556" y="158743"/>
              <a:ext cx="726449" cy="669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9671"/>
                    <a:pt x="8554" y="0"/>
                    <a:pt x="19107" y="0"/>
                  </a:cubicBezTo>
                  <a:cubicBezTo>
                    <a:pt x="19941" y="0"/>
                    <a:pt x="20773" y="62"/>
                    <a:pt x="21600" y="185"/>
                  </a:cubicBezTo>
                  <a:lnTo>
                    <a:pt x="21600" y="184"/>
                  </a:lnTo>
                  <a:cubicBezTo>
                    <a:pt x="12092" y="1598"/>
                    <a:pt x="4984" y="10759"/>
                    <a:pt x="4984" y="21600"/>
                  </a:cubicBezTo>
                  <a:close/>
                </a:path>
              </a:pathLst>
            </a:custGeom>
            <a:solidFill>
              <a:schemeClr val="accent1">
                <a:satOff val="-17703"/>
                <a:lumOff val="-1450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547" name="Shape 1547"/>
            <p:cNvSpPr/>
            <p:nvPr/>
          </p:nvSpPr>
          <p:spPr>
            <a:xfrm rot="8097573">
              <a:off x="1017823" y="949373"/>
              <a:ext cx="8384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223" y="0"/>
                    <a:pt x="14439" y="7215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1549" name="Shape 1549"/>
          <p:cNvSpPr/>
          <p:nvPr/>
        </p:nvSpPr>
        <p:spPr>
          <a:xfrm>
            <a:off x="5278437" y="2205037"/>
            <a:ext cx="898189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EX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ID</a:t>
            </a:r>
          </a:p>
        </p:txBody>
      </p:sp>
      <p:sp>
        <p:nvSpPr>
          <p:cNvPr id="1550" name="Shape 1550"/>
          <p:cNvSpPr/>
          <p:nvPr/>
        </p:nvSpPr>
        <p:spPr>
          <a:xfrm>
            <a:off x="4302125" y="3768725"/>
            <a:ext cx="350838" cy="452438"/>
          </a:xfrm>
          <a:prstGeom prst="rect">
            <a:avLst/>
          </a:prstGeom>
          <a:solidFill>
            <a:schemeClr val="accent1">
              <a:alpha val="4588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51" name="Shape 1551"/>
          <p:cNvSpPr/>
          <p:nvPr/>
        </p:nvSpPr>
        <p:spPr>
          <a:xfrm>
            <a:off x="4332286" y="3313111"/>
            <a:ext cx="1863727" cy="35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2" h="20153" fill="norm" stroke="1" extrusionOk="0">
                <a:moveTo>
                  <a:pt x="21022" y="20153"/>
                </a:moveTo>
                <a:cubicBezTo>
                  <a:pt x="18046" y="11015"/>
                  <a:pt x="15070" y="1876"/>
                  <a:pt x="11941" y="215"/>
                </a:cubicBezTo>
                <a:cubicBezTo>
                  <a:pt x="8811" y="-1447"/>
                  <a:pt x="4168" y="6988"/>
                  <a:pt x="2244" y="10184"/>
                </a:cubicBezTo>
                <a:cubicBezTo>
                  <a:pt x="320" y="13379"/>
                  <a:pt x="-578" y="16574"/>
                  <a:pt x="397" y="19386"/>
                </a:cubicBezTo>
              </a:path>
            </a:pathLst>
          </a:custGeom>
          <a:ln w="38100">
            <a:solidFill>
              <a:srgbClr val="C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5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9" dur="5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7" dur="5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1" dur="500" fill="hold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Class="exit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5" dur="500" fill="hold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xit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9" dur="500" fill="hold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3" dur="500" fill="hold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7" dur="500" fill="hold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3"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1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8" dur="5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Class="entr" nodeType="afterEffect" presetSubtype="1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2" dur="5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1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7" dur="5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Class="entr" nodeType="afterEffect" presetSubtype="1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1" dur="5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8" grpId="12"/>
      <p:bldP build="whole" bldLvl="1" animBg="1" rev="0" advAuto="0" spid="1549" grpId="7"/>
      <p:bldP build="whole" bldLvl="1" animBg="1" rev="0" advAuto="0" spid="1539" grpId="13"/>
      <p:bldP build="whole" bldLvl="1" animBg="1" rev="0" advAuto="0" spid="1550" grpId="10"/>
      <p:bldP build="whole" bldLvl="1" animBg="1" rev="0" advAuto="0" spid="1544" grpId="3"/>
      <p:bldP build="whole" bldLvl="1" animBg="1" rev="0" advAuto="0" spid="1540" grpId="14"/>
      <p:bldP build="whole" bldLvl="1" animBg="1" rev="0" advAuto="0" spid="1542" grpId="15"/>
      <p:bldP build="whole" bldLvl="1" animBg="1" rev="0" advAuto="0" spid="1541" grpId="16"/>
      <p:bldP build="whole" bldLvl="1" animBg="1" rev="0" advAuto="0" spid="1544" grpId="9"/>
      <p:bldP build="whole" bldLvl="1" animBg="1" rev="0" advAuto="0" spid="1548" grpId="2"/>
      <p:bldP build="whole" bldLvl="1" animBg="1" rev="0" advAuto="0" spid="1551" grpId="6"/>
      <p:bldP build="whole" bldLvl="1" animBg="1" rev="0" advAuto="0" spid="1549" grpId="1"/>
      <p:bldP build="whole" bldLvl="1" animBg="1" rev="0" advAuto="0" spid="1543" grpId="4"/>
      <p:bldP build="whole" bldLvl="1" animBg="1" rev="0" advAuto="0" spid="1548" grpId="8"/>
      <p:bldP build="whole" bldLvl="1" animBg="1" rev="0" advAuto="0" spid="1550" grpId="5"/>
      <p:bldP build="whole" bldLvl="1" animBg="1" rev="0" advAuto="0" spid="1551" grpId="1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Shape 1553"/>
          <p:cNvSpPr/>
          <p:nvPr>
            <p:ph type="sldNum" sz="quarter" idx="4294967295"/>
          </p:nvPr>
        </p:nvSpPr>
        <p:spPr>
          <a:xfrm>
            <a:off x="8573631" y="6451701"/>
            <a:ext cx="390982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554" name="f04-62-P374493-bottom.png" descr="f04-62-P374493-botto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087" y="1557337"/>
            <a:ext cx="7848601" cy="4721226"/>
          </a:xfrm>
          <a:prstGeom prst="rect">
            <a:avLst/>
          </a:prstGeom>
          <a:ln w="12700">
            <a:miter lim="400000"/>
          </a:ln>
        </p:spPr>
      </p:pic>
      <p:sp>
        <p:nvSpPr>
          <p:cNvPr id="1555" name="Shape 155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Example: Branch Taken</a:t>
            </a:r>
          </a:p>
        </p:txBody>
      </p:sp>
      <p:sp>
        <p:nvSpPr>
          <p:cNvPr id="1556" name="Shape 1556"/>
          <p:cNvSpPr/>
          <p:nvPr/>
        </p:nvSpPr>
        <p:spPr>
          <a:xfrm>
            <a:off x="909637" y="1433512"/>
            <a:ext cx="38661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72: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Shape 155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 Hazards for Branches</a:t>
            </a:r>
          </a:p>
        </p:txBody>
      </p:sp>
      <p:sp>
        <p:nvSpPr>
          <p:cNvPr id="1559" name="Shape 1559"/>
          <p:cNvSpPr/>
          <p:nvPr>
            <p:ph type="sldNum" sz="quarter" idx="4294967295"/>
          </p:nvPr>
        </p:nvSpPr>
        <p:spPr>
          <a:xfrm>
            <a:off x="8573631" y="6451701"/>
            <a:ext cx="390982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56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250" y="1196975"/>
            <a:ext cx="6276975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1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212" y="1552575"/>
            <a:ext cx="904876" cy="7239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2" name="Shape 1562"/>
          <p:cNvSpPr/>
          <p:nvPr/>
        </p:nvSpPr>
        <p:spPr>
          <a:xfrm flipH="1">
            <a:off x="684212" y="2276475"/>
            <a:ext cx="1" cy="3600450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563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537" y="3081337"/>
            <a:ext cx="1739901" cy="233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4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81237" y="1973262"/>
            <a:ext cx="552451" cy="74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5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40037" y="1974850"/>
            <a:ext cx="647701" cy="74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6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500437" y="1962150"/>
            <a:ext cx="666751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7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48137" y="1962150"/>
            <a:ext cx="657226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8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46400" y="2828925"/>
            <a:ext cx="552450" cy="74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9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05200" y="2830512"/>
            <a:ext cx="647700" cy="742951"/>
          </a:xfrm>
          <a:prstGeom prst="rect">
            <a:avLst/>
          </a:prstGeom>
          <a:ln w="12700">
            <a:miter lim="400000"/>
          </a:ln>
        </p:spPr>
      </p:pic>
      <p:sp>
        <p:nvSpPr>
          <p:cNvPr id="1570" name="Shape 1570"/>
          <p:cNvSpPr/>
          <p:nvPr/>
        </p:nvSpPr>
        <p:spPr>
          <a:xfrm>
            <a:off x="2281237" y="1368425"/>
            <a:ext cx="419101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71" name="Shape 1571"/>
          <p:cNvSpPr/>
          <p:nvPr/>
        </p:nvSpPr>
        <p:spPr>
          <a:xfrm>
            <a:off x="3001962" y="1387475"/>
            <a:ext cx="417513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72" name="Shape 1572"/>
          <p:cNvSpPr/>
          <p:nvPr/>
        </p:nvSpPr>
        <p:spPr>
          <a:xfrm>
            <a:off x="3649662" y="1341437"/>
            <a:ext cx="417513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73" name="Shape 1573"/>
          <p:cNvSpPr/>
          <p:nvPr/>
        </p:nvSpPr>
        <p:spPr>
          <a:xfrm>
            <a:off x="4297362" y="1341437"/>
            <a:ext cx="419101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74" name="Shape 1574"/>
          <p:cNvSpPr/>
          <p:nvPr/>
        </p:nvSpPr>
        <p:spPr>
          <a:xfrm>
            <a:off x="4945062" y="1341437"/>
            <a:ext cx="419101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75" name="Shape 1575"/>
          <p:cNvSpPr/>
          <p:nvPr/>
        </p:nvSpPr>
        <p:spPr>
          <a:xfrm>
            <a:off x="5594350" y="1341437"/>
            <a:ext cx="417513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76" name="Shape 1576"/>
          <p:cNvSpPr/>
          <p:nvPr/>
        </p:nvSpPr>
        <p:spPr>
          <a:xfrm>
            <a:off x="6242050" y="1341437"/>
            <a:ext cx="417513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77" name="Shape 1577"/>
          <p:cNvSpPr/>
          <p:nvPr/>
        </p:nvSpPr>
        <p:spPr>
          <a:xfrm>
            <a:off x="6889750" y="1341437"/>
            <a:ext cx="419100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78" name="Shape 1578"/>
          <p:cNvSpPr/>
          <p:nvPr/>
        </p:nvSpPr>
        <p:spPr>
          <a:xfrm>
            <a:off x="7581900" y="1341437"/>
            <a:ext cx="419100" cy="3127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579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0450" y="3644900"/>
            <a:ext cx="552450" cy="7429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8" name="Group 1588"/>
          <p:cNvGrpSpPr/>
          <p:nvPr/>
        </p:nvGrpSpPr>
        <p:grpSpPr>
          <a:xfrm>
            <a:off x="1965324" y="2201862"/>
            <a:ext cx="1639889" cy="2535514"/>
            <a:chOff x="0" y="0"/>
            <a:chExt cx="1639887" cy="2535513"/>
          </a:xfrm>
        </p:grpSpPr>
        <p:sp>
          <p:nvSpPr>
            <p:cNvPr id="1580" name="Shape 1580"/>
            <p:cNvSpPr/>
            <p:nvPr/>
          </p:nvSpPr>
          <p:spPr>
            <a:xfrm>
              <a:off x="212401" y="0"/>
              <a:ext cx="99152" cy="288001"/>
            </a:xfrm>
            <a:prstGeom prst="rect">
              <a:avLst/>
            </a:prstGeom>
            <a:solidFill>
              <a:srgbClr val="0039A6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884459" y="854121"/>
              <a:ext cx="99153" cy="288001"/>
            </a:xfrm>
            <a:prstGeom prst="rect">
              <a:avLst/>
            </a:prstGeom>
            <a:solidFill>
              <a:srgbClr val="0039A6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1540735" y="1673414"/>
              <a:ext cx="99153" cy="288001"/>
            </a:xfrm>
            <a:prstGeom prst="rect">
              <a:avLst/>
            </a:prstGeom>
            <a:solidFill>
              <a:srgbClr val="0039A6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grpSp>
          <p:nvGrpSpPr>
            <p:cNvPr id="1587" name="Group 1587"/>
            <p:cNvGrpSpPr/>
            <p:nvPr/>
          </p:nvGrpSpPr>
          <p:grpSpPr>
            <a:xfrm>
              <a:off x="-1" y="363767"/>
              <a:ext cx="1527080" cy="2171747"/>
              <a:chOff x="0" y="0"/>
              <a:chExt cx="1527078" cy="2171745"/>
            </a:xfrm>
          </p:grpSpPr>
          <p:sp>
            <p:nvSpPr>
              <p:cNvPr id="1583" name="Shape 1583"/>
              <p:cNvSpPr/>
              <p:nvPr/>
            </p:nvSpPr>
            <p:spPr>
              <a:xfrm flipV="1">
                <a:off x="212401" y="0"/>
                <a:ext cx="1" cy="186690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84" name="Shape 1584"/>
              <p:cNvSpPr/>
              <p:nvPr/>
            </p:nvSpPr>
            <p:spPr>
              <a:xfrm flipV="1">
                <a:off x="212401" y="778353"/>
                <a:ext cx="655970" cy="1044515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85" name="Shape 1585"/>
              <p:cNvSpPr/>
              <p:nvPr/>
            </p:nvSpPr>
            <p:spPr>
              <a:xfrm flipV="1">
                <a:off x="210240" y="1453646"/>
                <a:ext cx="1316839" cy="36922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586" name="Shape 1586"/>
              <p:cNvSpPr/>
              <p:nvPr/>
            </p:nvSpPr>
            <p:spPr>
              <a:xfrm>
                <a:off x="0" y="1858353"/>
                <a:ext cx="386418" cy="3133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PC</a:t>
                </a:r>
              </a:p>
            </p:txBody>
          </p:sp>
        </p:grpSp>
      </p:grpSp>
      <p:sp>
        <p:nvSpPr>
          <p:cNvPr id="1589" name="Shape 1589"/>
          <p:cNvSpPr/>
          <p:nvPr/>
        </p:nvSpPr>
        <p:spPr>
          <a:xfrm flipH="1" rot="16200000">
            <a:off x="3581400" y="4103687"/>
            <a:ext cx="530225" cy="657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590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8612" y="2820987"/>
            <a:ext cx="666751" cy="752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1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43375" y="3649662"/>
            <a:ext cx="647700" cy="74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2" name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6125" y="3894137"/>
            <a:ext cx="1522413" cy="250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3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22750" y="4427537"/>
            <a:ext cx="552450" cy="742951"/>
          </a:xfrm>
          <a:prstGeom prst="rect">
            <a:avLst/>
          </a:prstGeom>
          <a:ln w="12700">
            <a:miter lim="400000"/>
          </a:ln>
        </p:spPr>
      </p:pic>
      <p:sp>
        <p:nvSpPr>
          <p:cNvPr id="1594" name="Shape 1594"/>
          <p:cNvSpPr/>
          <p:nvPr/>
        </p:nvSpPr>
        <p:spPr>
          <a:xfrm>
            <a:off x="4125912" y="4665662"/>
            <a:ext cx="98426" cy="288926"/>
          </a:xfrm>
          <a:prstGeom prst="rect">
            <a:avLst/>
          </a:prstGeom>
          <a:solidFill>
            <a:srgbClr val="0039A6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95" name="Shape 1595"/>
          <p:cNvSpPr/>
          <p:nvPr/>
        </p:nvSpPr>
        <p:spPr>
          <a:xfrm>
            <a:off x="3478212" y="3389312"/>
            <a:ext cx="579438" cy="431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596" name="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57587" y="4486275"/>
            <a:ext cx="552451" cy="742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97" name="Shape 1597"/>
          <p:cNvSpPr/>
          <p:nvPr/>
        </p:nvSpPr>
        <p:spPr>
          <a:xfrm>
            <a:off x="7235825" y="3738562"/>
            <a:ext cx="1470780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Make all </a:t>
            </a:r>
          </a:p>
          <a:p>
            <a:pPr/>
            <a:r>
              <a:t>control fields 0.</a:t>
            </a:r>
          </a:p>
        </p:txBody>
      </p:sp>
      <p:grpSp>
        <p:nvGrpSpPr>
          <p:cNvPr id="1600" name="Group 1600"/>
          <p:cNvGrpSpPr/>
          <p:nvPr/>
        </p:nvGrpSpPr>
        <p:grpSpPr>
          <a:xfrm>
            <a:off x="4139725" y="2869211"/>
            <a:ext cx="561123" cy="670226"/>
            <a:chOff x="0" y="0"/>
            <a:chExt cx="561122" cy="670224"/>
          </a:xfrm>
        </p:grpSpPr>
        <p:sp>
          <p:nvSpPr>
            <p:cNvPr id="1598" name="Shape 1598"/>
            <p:cNvSpPr/>
            <p:nvPr/>
          </p:nvSpPr>
          <p:spPr>
            <a:xfrm>
              <a:off x="-1" y="-1"/>
              <a:ext cx="561124" cy="670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85096"/>
              </a:schemeClr>
            </a:solidFill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28494" y="34101"/>
              <a:ext cx="514182" cy="56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1601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75200" y="4425950"/>
            <a:ext cx="647700" cy="74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2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22900" y="4422775"/>
            <a:ext cx="666750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3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70600" y="4422775"/>
            <a:ext cx="657225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4" name="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24650" y="4422775"/>
            <a:ext cx="419100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5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87900" y="3644900"/>
            <a:ext cx="666750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6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35600" y="3644900"/>
            <a:ext cx="657225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7" name="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089650" y="3644900"/>
            <a:ext cx="419100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8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87900" y="2827337"/>
            <a:ext cx="657225" cy="752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9" name="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441950" y="2827337"/>
            <a:ext cx="419100" cy="7524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2" name="Group 1612"/>
          <p:cNvGrpSpPr/>
          <p:nvPr/>
        </p:nvGrpSpPr>
        <p:grpSpPr>
          <a:xfrm>
            <a:off x="4790600" y="2888261"/>
            <a:ext cx="561123" cy="670226"/>
            <a:chOff x="0" y="0"/>
            <a:chExt cx="561122" cy="670224"/>
          </a:xfrm>
        </p:grpSpPr>
        <p:sp>
          <p:nvSpPr>
            <p:cNvPr id="1610" name="Shape 1610"/>
            <p:cNvSpPr/>
            <p:nvPr/>
          </p:nvSpPr>
          <p:spPr>
            <a:xfrm>
              <a:off x="-1" y="-1"/>
              <a:ext cx="561124" cy="670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85096"/>
              </a:schemeClr>
            </a:solidFill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28494" y="34101"/>
              <a:ext cx="514182" cy="56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615" name="Group 1615"/>
          <p:cNvGrpSpPr/>
          <p:nvPr/>
        </p:nvGrpSpPr>
        <p:grpSpPr>
          <a:xfrm>
            <a:off x="5449412" y="2905723"/>
            <a:ext cx="561123" cy="670226"/>
            <a:chOff x="0" y="0"/>
            <a:chExt cx="561122" cy="670224"/>
          </a:xfrm>
        </p:grpSpPr>
        <p:sp>
          <p:nvSpPr>
            <p:cNvPr id="1613" name="Shape 1613"/>
            <p:cNvSpPr/>
            <p:nvPr/>
          </p:nvSpPr>
          <p:spPr>
            <a:xfrm>
              <a:off x="-1" y="-1"/>
              <a:ext cx="561124" cy="670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85096"/>
              </a:schemeClr>
            </a:solidFill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28494" y="34101"/>
              <a:ext cx="514182" cy="569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1616" name="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98512" y="2319337"/>
            <a:ext cx="1193801" cy="173038"/>
          </a:xfrm>
          <a:prstGeom prst="rect">
            <a:avLst/>
          </a:prstGeom>
          <a:ln w="12700">
            <a:miter lim="400000"/>
          </a:ln>
        </p:spPr>
      </p:pic>
      <p:sp>
        <p:nvSpPr>
          <p:cNvPr id="1617" name="Shape 1617"/>
          <p:cNvSpPr/>
          <p:nvPr/>
        </p:nvSpPr>
        <p:spPr>
          <a:xfrm>
            <a:off x="6583362" y="1484312"/>
            <a:ext cx="1967866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When is data ready?</a:t>
            </a:r>
          </a:p>
        </p:txBody>
      </p:sp>
      <p:sp>
        <p:nvSpPr>
          <p:cNvPr id="1618" name="Shape 1618"/>
          <p:cNvSpPr/>
          <p:nvPr/>
        </p:nvSpPr>
        <p:spPr>
          <a:xfrm>
            <a:off x="6804025" y="2165350"/>
            <a:ext cx="993775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When </a:t>
            </a:r>
          </a:p>
          <a:p>
            <a:pPr/>
            <a:r>
              <a:t>is data needed?</a:t>
            </a:r>
          </a:p>
        </p:txBody>
      </p:sp>
      <p:sp>
        <p:nvSpPr>
          <p:cNvPr id="1619" name="Shape 1619"/>
          <p:cNvSpPr/>
          <p:nvPr/>
        </p:nvSpPr>
        <p:spPr>
          <a:xfrm>
            <a:off x="4022725" y="1514474"/>
            <a:ext cx="2613025" cy="796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89" fill="norm" stroke="1" extrusionOk="0">
                <a:moveTo>
                  <a:pt x="21600" y="2984"/>
                </a:moveTo>
                <a:cubicBezTo>
                  <a:pt x="16056" y="737"/>
                  <a:pt x="10512" y="-1511"/>
                  <a:pt x="6912" y="1340"/>
                </a:cubicBezTo>
                <a:cubicBezTo>
                  <a:pt x="3312" y="4191"/>
                  <a:pt x="0" y="20089"/>
                  <a:pt x="0" y="20089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20" name="Shape 1620"/>
          <p:cNvSpPr/>
          <p:nvPr/>
        </p:nvSpPr>
        <p:spPr>
          <a:xfrm flipH="1">
            <a:off x="3851275" y="2311399"/>
            <a:ext cx="2835276" cy="668339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621" name="Shape 1621"/>
          <p:cNvSpPr/>
          <p:nvPr/>
        </p:nvSpPr>
        <p:spPr>
          <a:xfrm>
            <a:off x="3867149" y="3452812"/>
            <a:ext cx="3368677" cy="60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1600" fill="norm" stroke="1" extrusionOk="0">
                <a:moveTo>
                  <a:pt x="20683" y="21600"/>
                </a:moveTo>
                <a:cubicBezTo>
                  <a:pt x="18875" y="14809"/>
                  <a:pt x="17067" y="8018"/>
                  <a:pt x="13813" y="5400"/>
                </a:cubicBezTo>
                <a:cubicBezTo>
                  <a:pt x="10560" y="2782"/>
                  <a:pt x="3244" y="6791"/>
                  <a:pt x="1163" y="5891"/>
                </a:cubicBezTo>
                <a:cubicBezTo>
                  <a:pt x="-917" y="4991"/>
                  <a:pt x="207" y="2495"/>
                  <a:pt x="1331" y="0"/>
                </a:cubicBezTo>
              </a:path>
            </a:pathLst>
          </a:custGeom>
          <a:ln w="38100">
            <a:solidFill>
              <a:srgbClr val="C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22" name="Shape 1622"/>
          <p:cNvSpPr/>
          <p:nvPr/>
        </p:nvSpPr>
        <p:spPr>
          <a:xfrm>
            <a:off x="4022725" y="2319337"/>
            <a:ext cx="549275" cy="1574801"/>
          </a:xfrm>
          <a:prstGeom prst="line">
            <a:avLst/>
          </a:prstGeom>
          <a:ln w="38100">
            <a:solidFill>
              <a:srgbClr val="00B0F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500" fill="hold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" dur="500" fill="hold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5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2" dur="500" fill="hold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5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5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2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4" dur="5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Class="entr" nodeType="afterEffect" presetSubtype="2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8" dur="5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2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63"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Class="entr" nodeType="afterEffect" presetSubtype="2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67" dur="5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1"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path" nodeType="clickEffect" presetSubtype="0" presetID="-1" grpId="17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67 0.132181" origin="layout" pathEditMode="relative">
                                      <p:cBhvr>
                                        <p:cTn id="75" dur="2000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path" nodeType="afterEffect" presetSubtype="0" presetID="-1" grpId="18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83 0.131954" origin="layout" pathEditMode="relative">
                                      <p:cBhvr>
                                        <p:cTn id="78" dur="2000" fill="hold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xit" nodeType="click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2" dur="500" fill="hold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7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1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5"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Class="entr" nodeType="afterEffect" presetSubtype="8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9" dur="5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ntr" nodeType="clickEffect" presetSubtype="8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4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Class="entr" nodeType="afterEffect" presetSubtype="8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8" dur="5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Class="entr" nodeType="afterEffect" presetSubtype="4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2" dur="5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Class="entr" nodeType="afterEffect" presetSubtype="8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6" dur="5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5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Class="entr" nodeType="afterEffect" presetSubtype="1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4" dur="5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5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path" nodeType="clickEffect" presetSubtype="0" presetID="-1" grpId="3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72035 0.108558" origin="layout" pathEditMode="relative">
                                      <p:cBhvr>
                                        <p:cTn id="132" dur="20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entr" nodeType="clickEffect" presetSubtype="1" presetID="2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37"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Class="entr" nodeType="click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2"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6" dur="5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0" dur="5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4" dur="5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8" dur="5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5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000"/>
                            </p:stCondLst>
                            <p:childTnLst>
                              <p:par>
                                <p:cTn id="164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5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500"/>
                            </p:stCondLst>
                            <p:childTnLst>
                              <p:par>
                                <p:cTn id="168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5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000"/>
                            </p:stCondLst>
                            <p:childTnLst>
                              <p:par>
                                <p:cTn id="172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4" dur="5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8"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0"/>
                            </p:stCondLst>
                            <p:childTnLst>
                              <p:par>
                                <p:cTn id="180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2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2" grpId="10"/>
      <p:bldP build="whole" bldLvl="1" animBg="1" rev="0" advAuto="0" spid="1596" grpId="28"/>
      <p:bldP build="whole" bldLvl="1" animBg="1" rev="0" advAuto="0" spid="1563" grpId="6"/>
      <p:bldP build="whole" bldLvl="1" animBg="1" rev="0" advAuto="0" spid="1579" grpId="11"/>
      <p:bldP build="whole" bldLvl="1" animBg="1" rev="0" advAuto="0" spid="1604" grpId="40"/>
      <p:bldP build="whole" bldLvl="1" animBg="1" rev="0" advAuto="0" spid="1590" grpId="20"/>
      <p:bldP build="whole" bldLvl="1" animBg="1" rev="0" advAuto="0" spid="1600" grpId="30"/>
      <p:bldP build="whole" bldLvl="1" animBg="1" rev="0" advAuto="0" spid="1597" grpId="29"/>
      <p:bldP build="whole" bldLvl="1" animBg="1" rev="0" advAuto="0" spid="1589" grpId="24"/>
      <p:bldP build="whole" bldLvl="1" animBg="1" rev="0" advAuto="0" spid="1605" grpId="34"/>
      <p:bldP build="whole" bldLvl="1" animBg="1" rev="0" advAuto="0" spid="1566" grpId="8"/>
      <p:bldP build="whole" bldLvl="1" animBg="1" rev="0" advAuto="0" spid="1617" grpId="13"/>
      <p:bldP build="whole" bldLvl="1" animBg="1" rev="0" advAuto="0" spid="1619" grpId="12"/>
      <p:bldP build="whole" bldLvl="1" animBg="1" rev="0" advAuto="0" spid="1565" grpId="4"/>
      <p:bldP build="whole" bldLvl="1" animBg="1" rev="0" advAuto="0" spid="1567" grpId="22"/>
      <p:bldP build="whole" bldLvl="1" animBg="1" rev="0" advAuto="0" spid="1618" grpId="15"/>
      <p:bldP build="whole" bldLvl="1" animBg="1" rev="0" advAuto="0" spid="1606" grpId="36"/>
      <p:bldP build="whole" bldLvl="1" animBg="1" rev="0" advAuto="0" spid="1622" grpId="32"/>
      <p:bldP build="whole" bldLvl="1" animBg="1" rev="0" advAuto="0" spid="1594" grpId="27"/>
      <p:bldP build="whole" bldLvl="1" animBg="1" rev="0" advAuto="0" spid="1593" grpId="23"/>
      <p:bldP build="whole" bldLvl="1" animBg="1" rev="0" advAuto="0" spid="1607" grpId="38"/>
      <p:bldP build="whole" bldLvl="1" animBg="1" rev="0" advAuto="0" spid="1608" grpId="33"/>
      <p:bldP build="whole" bldLvl="1" animBg="1" rev="0" advAuto="0" spid="1564" grpId="1"/>
      <p:bldP build="whole" bldLvl="1" animBg="1" rev="0" advAuto="0" spid="1572" grpId="7"/>
      <p:bldP build="whole" bldLvl="1" animBg="1" rev="0" advAuto="0" spid="1612" grpId="42"/>
      <p:bldP build="whole" bldLvl="1" animBg="1" rev="0" advAuto="0" spid="1601" grpId="35"/>
      <p:bldP build="whole" bldLvl="1" animBg="1" rev="0" advAuto="0" spid="1591" grpId="21"/>
      <p:bldP build="whole" bldLvl="1" animBg="1" rev="0" advAuto="0" spid="1620" grpId="14"/>
      <p:bldP build="whole" bldLvl="1" animBg="1" rev="0" advAuto="0" spid="1573" grpId="19"/>
      <p:bldP build="whole" bldLvl="1" animBg="1" rev="0" advAuto="0" spid="1595" grpId="25"/>
      <p:bldP build="whole" bldLvl="1" animBg="1" rev="0" advAuto="0" spid="1609" grpId="41"/>
      <p:bldP build="whole" bldLvl="1" animBg="1" rev="0" advAuto="0" spid="1570" grpId="2"/>
      <p:bldP build="whole" bldLvl="1" animBg="1" rev="0" advAuto="0" spid="1615" grpId="43"/>
      <p:bldP build="whole" bldLvl="1" animBg="1" rev="0" advAuto="0" spid="1588" grpId="16"/>
      <p:bldP build="whole" bldLvl="1" animBg="1" rev="0" advAuto="0" spid="1602" grpId="37"/>
      <p:bldP build="whole" bldLvl="1" animBg="1" rev="0" advAuto="0" spid="1569" grpId="9"/>
      <p:bldP build="whole" bldLvl="1" animBg="1" rev="0" advAuto="0" spid="1571" grpId="3"/>
      <p:bldP build="whole" bldLvl="1" animBg="1" rev="0" advAuto="0" spid="1568" grpId="5"/>
      <p:bldP build="whole" bldLvl="1" animBg="1" rev="0" advAuto="0" spid="1603" grpId="39"/>
      <p:bldP build="whole" bldLvl="1" animBg="1" rev="0" advAuto="0" spid="1621" grpId="26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/>
          <p:nvPr>
            <p:ph type="sldNum" sz="quarter" idx="4294967295"/>
          </p:nvPr>
        </p:nvSpPr>
        <p:spPr>
          <a:xfrm>
            <a:off x="8573631" y="6451701"/>
            <a:ext cx="390982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625" name="Shape 162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 Hazards for Branches</a:t>
            </a:r>
          </a:p>
        </p:txBody>
      </p:sp>
      <p:sp>
        <p:nvSpPr>
          <p:cNvPr id="1626" name="Shape 1626"/>
          <p:cNvSpPr/>
          <p:nvPr>
            <p:ph type="body" sz="quarter" idx="4294967295"/>
          </p:nvPr>
        </p:nvSpPr>
        <p:spPr>
          <a:xfrm>
            <a:off x="684212" y="1125537"/>
            <a:ext cx="8270876" cy="12287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If a comparison register is a destination of 2</a:t>
            </a:r>
            <a:r>
              <a:rPr baseline="30000"/>
              <a:t>nd</a:t>
            </a:r>
            <a:r>
              <a:t> or 3</a:t>
            </a:r>
            <a:r>
              <a:rPr baseline="30000"/>
              <a:t>rd</a:t>
            </a:r>
            <a:r>
              <a:t> preceding ALU instruction</a:t>
            </a:r>
          </a:p>
        </p:txBody>
      </p:sp>
      <p:sp>
        <p:nvSpPr>
          <p:cNvPr id="1627" name="Shape 1627"/>
          <p:cNvSpPr/>
          <p:nvPr/>
        </p:nvSpPr>
        <p:spPr>
          <a:xfrm>
            <a:off x="755650" y="3870325"/>
            <a:ext cx="2201389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… &lt;non-dependent&gt;</a:t>
            </a:r>
          </a:p>
        </p:txBody>
      </p:sp>
      <p:grpSp>
        <p:nvGrpSpPr>
          <p:cNvPr id="1647" name="Group 1647"/>
          <p:cNvGrpSpPr/>
          <p:nvPr/>
        </p:nvGrpSpPr>
        <p:grpSpPr>
          <a:xfrm>
            <a:off x="3132137" y="2636837"/>
            <a:ext cx="3024188" cy="504826"/>
            <a:chOff x="0" y="0"/>
            <a:chExt cx="3024187" cy="504825"/>
          </a:xfrm>
        </p:grpSpPr>
        <p:grpSp>
          <p:nvGrpSpPr>
            <p:cNvPr id="1630" name="Group 1630"/>
            <p:cNvGrpSpPr/>
            <p:nvPr/>
          </p:nvGrpSpPr>
          <p:grpSpPr>
            <a:xfrm>
              <a:off x="0" y="73025"/>
              <a:ext cx="431800" cy="360363"/>
              <a:chOff x="0" y="0"/>
              <a:chExt cx="431800" cy="360362"/>
            </a:xfrm>
          </p:grpSpPr>
          <p:sp>
            <p:nvSpPr>
              <p:cNvPr id="1628" name="Shape 1628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29" name="Shape 1629"/>
              <p:cNvSpPr/>
              <p:nvPr/>
            </p:nvSpPr>
            <p:spPr>
              <a:xfrm>
                <a:off x="84827" y="35769"/>
                <a:ext cx="26214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IF</a:t>
                </a:r>
              </a:p>
            </p:txBody>
          </p:sp>
        </p:grpSp>
        <p:grpSp>
          <p:nvGrpSpPr>
            <p:cNvPr id="1633" name="Group 1633"/>
            <p:cNvGrpSpPr/>
            <p:nvPr/>
          </p:nvGrpSpPr>
          <p:grpSpPr>
            <a:xfrm>
              <a:off x="647700" y="73025"/>
              <a:ext cx="431800" cy="360363"/>
              <a:chOff x="0" y="0"/>
              <a:chExt cx="431800" cy="360362"/>
            </a:xfrm>
          </p:grpSpPr>
          <p:sp>
            <p:nvSpPr>
              <p:cNvPr id="1631" name="Shape 1631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32" name="Shape 1632"/>
              <p:cNvSpPr/>
              <p:nvPr/>
            </p:nvSpPr>
            <p:spPr>
              <a:xfrm>
                <a:off x="74930" y="35769"/>
                <a:ext cx="28194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ID</a:t>
                </a:r>
              </a:p>
            </p:txBody>
          </p:sp>
        </p:grpSp>
        <p:grpSp>
          <p:nvGrpSpPr>
            <p:cNvPr id="1636" name="Group 1636"/>
            <p:cNvGrpSpPr/>
            <p:nvPr/>
          </p:nvGrpSpPr>
          <p:grpSpPr>
            <a:xfrm>
              <a:off x="1296987" y="73025"/>
              <a:ext cx="431801" cy="360363"/>
              <a:chOff x="0" y="0"/>
              <a:chExt cx="431800" cy="360362"/>
            </a:xfrm>
          </p:grpSpPr>
          <p:sp>
            <p:nvSpPr>
              <p:cNvPr id="1634" name="Shape 1634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35" name="Shape 1635"/>
              <p:cNvSpPr/>
              <p:nvPr/>
            </p:nvSpPr>
            <p:spPr>
              <a:xfrm>
                <a:off x="45238" y="35769"/>
                <a:ext cx="34132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EX</a:t>
                </a:r>
              </a:p>
            </p:txBody>
          </p:sp>
        </p:grpSp>
        <p:grpSp>
          <p:nvGrpSpPr>
            <p:cNvPr id="1639" name="Group 1639"/>
            <p:cNvGrpSpPr/>
            <p:nvPr/>
          </p:nvGrpSpPr>
          <p:grpSpPr>
            <a:xfrm>
              <a:off x="1901113" y="73025"/>
              <a:ext cx="518949" cy="360363"/>
              <a:chOff x="0" y="0"/>
              <a:chExt cx="518948" cy="360362"/>
            </a:xfrm>
          </p:grpSpPr>
          <p:sp>
            <p:nvSpPr>
              <p:cNvPr id="1637" name="Shape 1637"/>
              <p:cNvSpPr/>
              <p:nvPr/>
            </p:nvSpPr>
            <p:spPr>
              <a:xfrm>
                <a:off x="43574" y="0"/>
                <a:ext cx="431801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38" name="Shape 1638"/>
              <p:cNvSpPr/>
              <p:nvPr/>
            </p:nvSpPr>
            <p:spPr>
              <a:xfrm>
                <a:off x="-1" y="35769"/>
                <a:ext cx="51895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MEM</a:t>
                </a:r>
              </a:p>
            </p:txBody>
          </p:sp>
        </p:grpSp>
        <p:grpSp>
          <p:nvGrpSpPr>
            <p:cNvPr id="1642" name="Group 1642"/>
            <p:cNvGrpSpPr/>
            <p:nvPr/>
          </p:nvGrpSpPr>
          <p:grpSpPr>
            <a:xfrm>
              <a:off x="2592387" y="73025"/>
              <a:ext cx="431801" cy="360363"/>
              <a:chOff x="0" y="0"/>
              <a:chExt cx="431800" cy="360362"/>
            </a:xfrm>
          </p:grpSpPr>
          <p:sp>
            <p:nvSpPr>
              <p:cNvPr id="1640" name="Shape 1640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41" name="Shape 1641"/>
              <p:cNvSpPr/>
              <p:nvPr/>
            </p:nvSpPr>
            <p:spPr>
              <a:xfrm>
                <a:off x="20626" y="35769"/>
                <a:ext cx="39054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WB</a:t>
                </a:r>
              </a:p>
            </p:txBody>
          </p:sp>
        </p:grpSp>
        <p:sp>
          <p:nvSpPr>
            <p:cNvPr id="1643" name="Shape 1643"/>
            <p:cNvSpPr/>
            <p:nvPr/>
          </p:nvSpPr>
          <p:spPr>
            <a:xfrm>
              <a:off x="5048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11525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18002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24479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1667" name="Group 1667"/>
          <p:cNvGrpSpPr/>
          <p:nvPr/>
        </p:nvGrpSpPr>
        <p:grpSpPr>
          <a:xfrm>
            <a:off x="3779837" y="3213100"/>
            <a:ext cx="3024188" cy="504825"/>
            <a:chOff x="0" y="0"/>
            <a:chExt cx="3024187" cy="504825"/>
          </a:xfrm>
        </p:grpSpPr>
        <p:grpSp>
          <p:nvGrpSpPr>
            <p:cNvPr id="1650" name="Group 1650"/>
            <p:cNvGrpSpPr/>
            <p:nvPr/>
          </p:nvGrpSpPr>
          <p:grpSpPr>
            <a:xfrm>
              <a:off x="0" y="73025"/>
              <a:ext cx="431800" cy="360363"/>
              <a:chOff x="0" y="0"/>
              <a:chExt cx="431800" cy="360362"/>
            </a:xfrm>
          </p:grpSpPr>
          <p:sp>
            <p:nvSpPr>
              <p:cNvPr id="1648" name="Shape 1648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49" name="Shape 1649"/>
              <p:cNvSpPr/>
              <p:nvPr/>
            </p:nvSpPr>
            <p:spPr>
              <a:xfrm>
                <a:off x="84827" y="35769"/>
                <a:ext cx="26214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IF</a:t>
                </a:r>
              </a:p>
            </p:txBody>
          </p:sp>
        </p:grpSp>
        <p:grpSp>
          <p:nvGrpSpPr>
            <p:cNvPr id="1653" name="Group 1653"/>
            <p:cNvGrpSpPr/>
            <p:nvPr/>
          </p:nvGrpSpPr>
          <p:grpSpPr>
            <a:xfrm>
              <a:off x="647700" y="73025"/>
              <a:ext cx="431800" cy="360363"/>
              <a:chOff x="0" y="0"/>
              <a:chExt cx="431800" cy="360362"/>
            </a:xfrm>
          </p:grpSpPr>
          <p:sp>
            <p:nvSpPr>
              <p:cNvPr id="1651" name="Shape 1651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52" name="Shape 1652"/>
              <p:cNvSpPr/>
              <p:nvPr/>
            </p:nvSpPr>
            <p:spPr>
              <a:xfrm>
                <a:off x="74930" y="35769"/>
                <a:ext cx="28194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ID</a:t>
                </a:r>
              </a:p>
            </p:txBody>
          </p:sp>
        </p:grpSp>
        <p:grpSp>
          <p:nvGrpSpPr>
            <p:cNvPr id="1656" name="Group 1656"/>
            <p:cNvGrpSpPr/>
            <p:nvPr/>
          </p:nvGrpSpPr>
          <p:grpSpPr>
            <a:xfrm>
              <a:off x="1296987" y="73025"/>
              <a:ext cx="431801" cy="360363"/>
              <a:chOff x="0" y="0"/>
              <a:chExt cx="431800" cy="360362"/>
            </a:xfrm>
          </p:grpSpPr>
          <p:sp>
            <p:nvSpPr>
              <p:cNvPr id="1654" name="Shape 1654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55" name="Shape 1655"/>
              <p:cNvSpPr/>
              <p:nvPr/>
            </p:nvSpPr>
            <p:spPr>
              <a:xfrm>
                <a:off x="45238" y="35769"/>
                <a:ext cx="34132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EX</a:t>
                </a:r>
              </a:p>
            </p:txBody>
          </p:sp>
        </p:grpSp>
        <p:grpSp>
          <p:nvGrpSpPr>
            <p:cNvPr id="1659" name="Group 1659"/>
            <p:cNvGrpSpPr/>
            <p:nvPr/>
          </p:nvGrpSpPr>
          <p:grpSpPr>
            <a:xfrm>
              <a:off x="1901113" y="73025"/>
              <a:ext cx="518949" cy="360363"/>
              <a:chOff x="0" y="0"/>
              <a:chExt cx="518948" cy="360362"/>
            </a:xfrm>
          </p:grpSpPr>
          <p:sp>
            <p:nvSpPr>
              <p:cNvPr id="1657" name="Shape 1657"/>
              <p:cNvSpPr/>
              <p:nvPr/>
            </p:nvSpPr>
            <p:spPr>
              <a:xfrm>
                <a:off x="43574" y="0"/>
                <a:ext cx="431801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58" name="Shape 1658"/>
              <p:cNvSpPr/>
              <p:nvPr/>
            </p:nvSpPr>
            <p:spPr>
              <a:xfrm>
                <a:off x="-1" y="35769"/>
                <a:ext cx="51895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MEM</a:t>
                </a:r>
              </a:p>
            </p:txBody>
          </p:sp>
        </p:grpSp>
        <p:grpSp>
          <p:nvGrpSpPr>
            <p:cNvPr id="1662" name="Group 1662"/>
            <p:cNvGrpSpPr/>
            <p:nvPr/>
          </p:nvGrpSpPr>
          <p:grpSpPr>
            <a:xfrm>
              <a:off x="2592387" y="73025"/>
              <a:ext cx="431801" cy="360363"/>
              <a:chOff x="0" y="0"/>
              <a:chExt cx="431800" cy="360362"/>
            </a:xfrm>
          </p:grpSpPr>
          <p:sp>
            <p:nvSpPr>
              <p:cNvPr id="1660" name="Shape 1660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61" name="Shape 1661"/>
              <p:cNvSpPr/>
              <p:nvPr/>
            </p:nvSpPr>
            <p:spPr>
              <a:xfrm>
                <a:off x="20626" y="35769"/>
                <a:ext cx="39054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WB</a:t>
                </a:r>
              </a:p>
            </p:txBody>
          </p:sp>
        </p:grpSp>
        <p:sp>
          <p:nvSpPr>
            <p:cNvPr id="1663" name="Shape 1663"/>
            <p:cNvSpPr/>
            <p:nvPr/>
          </p:nvSpPr>
          <p:spPr>
            <a:xfrm>
              <a:off x="5048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11525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18002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24479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1687" name="Group 1687"/>
          <p:cNvGrpSpPr/>
          <p:nvPr/>
        </p:nvGrpSpPr>
        <p:grpSpPr>
          <a:xfrm>
            <a:off x="4427537" y="3787775"/>
            <a:ext cx="3024188" cy="504825"/>
            <a:chOff x="0" y="0"/>
            <a:chExt cx="3024187" cy="504825"/>
          </a:xfrm>
        </p:grpSpPr>
        <p:grpSp>
          <p:nvGrpSpPr>
            <p:cNvPr id="1670" name="Group 1670"/>
            <p:cNvGrpSpPr/>
            <p:nvPr/>
          </p:nvGrpSpPr>
          <p:grpSpPr>
            <a:xfrm>
              <a:off x="0" y="73025"/>
              <a:ext cx="431800" cy="360363"/>
              <a:chOff x="0" y="0"/>
              <a:chExt cx="431800" cy="360362"/>
            </a:xfrm>
          </p:grpSpPr>
          <p:sp>
            <p:nvSpPr>
              <p:cNvPr id="1668" name="Shape 1668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69" name="Shape 1669"/>
              <p:cNvSpPr/>
              <p:nvPr/>
            </p:nvSpPr>
            <p:spPr>
              <a:xfrm>
                <a:off x="84827" y="35769"/>
                <a:ext cx="26214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IF</a:t>
                </a:r>
              </a:p>
            </p:txBody>
          </p:sp>
        </p:grpSp>
        <p:grpSp>
          <p:nvGrpSpPr>
            <p:cNvPr id="1673" name="Group 1673"/>
            <p:cNvGrpSpPr/>
            <p:nvPr/>
          </p:nvGrpSpPr>
          <p:grpSpPr>
            <a:xfrm>
              <a:off x="647700" y="73025"/>
              <a:ext cx="431800" cy="360363"/>
              <a:chOff x="0" y="0"/>
              <a:chExt cx="431800" cy="360362"/>
            </a:xfrm>
          </p:grpSpPr>
          <p:sp>
            <p:nvSpPr>
              <p:cNvPr id="1671" name="Shape 1671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72" name="Shape 1672"/>
              <p:cNvSpPr/>
              <p:nvPr/>
            </p:nvSpPr>
            <p:spPr>
              <a:xfrm>
                <a:off x="74930" y="35769"/>
                <a:ext cx="28194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ID</a:t>
                </a:r>
              </a:p>
            </p:txBody>
          </p:sp>
        </p:grpSp>
        <p:grpSp>
          <p:nvGrpSpPr>
            <p:cNvPr id="1676" name="Group 1676"/>
            <p:cNvGrpSpPr/>
            <p:nvPr/>
          </p:nvGrpSpPr>
          <p:grpSpPr>
            <a:xfrm>
              <a:off x="1296987" y="73025"/>
              <a:ext cx="431801" cy="360363"/>
              <a:chOff x="0" y="0"/>
              <a:chExt cx="431800" cy="360362"/>
            </a:xfrm>
          </p:grpSpPr>
          <p:sp>
            <p:nvSpPr>
              <p:cNvPr id="1674" name="Shape 1674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75" name="Shape 1675"/>
              <p:cNvSpPr/>
              <p:nvPr/>
            </p:nvSpPr>
            <p:spPr>
              <a:xfrm>
                <a:off x="45238" y="35769"/>
                <a:ext cx="34132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EX</a:t>
                </a:r>
              </a:p>
            </p:txBody>
          </p:sp>
        </p:grpSp>
        <p:grpSp>
          <p:nvGrpSpPr>
            <p:cNvPr id="1679" name="Group 1679"/>
            <p:cNvGrpSpPr/>
            <p:nvPr/>
          </p:nvGrpSpPr>
          <p:grpSpPr>
            <a:xfrm>
              <a:off x="1901113" y="73025"/>
              <a:ext cx="518949" cy="360363"/>
              <a:chOff x="0" y="0"/>
              <a:chExt cx="518948" cy="360362"/>
            </a:xfrm>
          </p:grpSpPr>
          <p:sp>
            <p:nvSpPr>
              <p:cNvPr id="1677" name="Shape 1677"/>
              <p:cNvSpPr/>
              <p:nvPr/>
            </p:nvSpPr>
            <p:spPr>
              <a:xfrm>
                <a:off x="43574" y="0"/>
                <a:ext cx="431801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78" name="Shape 1678"/>
              <p:cNvSpPr/>
              <p:nvPr/>
            </p:nvSpPr>
            <p:spPr>
              <a:xfrm>
                <a:off x="-1" y="35769"/>
                <a:ext cx="51895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MEM</a:t>
                </a:r>
              </a:p>
            </p:txBody>
          </p:sp>
        </p:grpSp>
        <p:grpSp>
          <p:nvGrpSpPr>
            <p:cNvPr id="1682" name="Group 1682"/>
            <p:cNvGrpSpPr/>
            <p:nvPr/>
          </p:nvGrpSpPr>
          <p:grpSpPr>
            <a:xfrm>
              <a:off x="2592387" y="73025"/>
              <a:ext cx="431801" cy="360363"/>
              <a:chOff x="0" y="0"/>
              <a:chExt cx="431800" cy="360362"/>
            </a:xfrm>
          </p:grpSpPr>
          <p:sp>
            <p:nvSpPr>
              <p:cNvPr id="1680" name="Shape 1680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81" name="Shape 1681"/>
              <p:cNvSpPr/>
              <p:nvPr/>
            </p:nvSpPr>
            <p:spPr>
              <a:xfrm>
                <a:off x="20626" y="35769"/>
                <a:ext cx="39054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WB</a:t>
                </a:r>
              </a:p>
            </p:txBody>
          </p:sp>
        </p:grpSp>
        <p:sp>
          <p:nvSpPr>
            <p:cNvPr id="1683" name="Shape 1683"/>
            <p:cNvSpPr/>
            <p:nvPr/>
          </p:nvSpPr>
          <p:spPr>
            <a:xfrm>
              <a:off x="5048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11525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18002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24479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1707" name="Group 1707"/>
          <p:cNvGrpSpPr/>
          <p:nvPr/>
        </p:nvGrpSpPr>
        <p:grpSpPr>
          <a:xfrm>
            <a:off x="5076825" y="4364037"/>
            <a:ext cx="3024188" cy="504826"/>
            <a:chOff x="0" y="0"/>
            <a:chExt cx="3024187" cy="504825"/>
          </a:xfrm>
        </p:grpSpPr>
        <p:grpSp>
          <p:nvGrpSpPr>
            <p:cNvPr id="1690" name="Group 1690"/>
            <p:cNvGrpSpPr/>
            <p:nvPr/>
          </p:nvGrpSpPr>
          <p:grpSpPr>
            <a:xfrm>
              <a:off x="0" y="73025"/>
              <a:ext cx="431800" cy="360363"/>
              <a:chOff x="0" y="0"/>
              <a:chExt cx="431800" cy="360362"/>
            </a:xfrm>
          </p:grpSpPr>
          <p:sp>
            <p:nvSpPr>
              <p:cNvPr id="1688" name="Shape 1688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89" name="Shape 1689"/>
              <p:cNvSpPr/>
              <p:nvPr/>
            </p:nvSpPr>
            <p:spPr>
              <a:xfrm>
                <a:off x="84827" y="35769"/>
                <a:ext cx="26214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IF</a:t>
                </a:r>
              </a:p>
            </p:txBody>
          </p:sp>
        </p:grpSp>
        <p:grpSp>
          <p:nvGrpSpPr>
            <p:cNvPr id="1693" name="Group 1693"/>
            <p:cNvGrpSpPr/>
            <p:nvPr/>
          </p:nvGrpSpPr>
          <p:grpSpPr>
            <a:xfrm>
              <a:off x="647700" y="73025"/>
              <a:ext cx="431800" cy="360363"/>
              <a:chOff x="0" y="0"/>
              <a:chExt cx="431800" cy="360362"/>
            </a:xfrm>
          </p:grpSpPr>
          <p:sp>
            <p:nvSpPr>
              <p:cNvPr id="1691" name="Shape 1691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92" name="Shape 1692"/>
              <p:cNvSpPr/>
              <p:nvPr/>
            </p:nvSpPr>
            <p:spPr>
              <a:xfrm>
                <a:off x="74930" y="35769"/>
                <a:ext cx="28194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ID</a:t>
                </a:r>
              </a:p>
            </p:txBody>
          </p:sp>
        </p:grpSp>
        <p:grpSp>
          <p:nvGrpSpPr>
            <p:cNvPr id="1696" name="Group 1696"/>
            <p:cNvGrpSpPr/>
            <p:nvPr/>
          </p:nvGrpSpPr>
          <p:grpSpPr>
            <a:xfrm>
              <a:off x="1296987" y="73025"/>
              <a:ext cx="431801" cy="360363"/>
              <a:chOff x="0" y="0"/>
              <a:chExt cx="431800" cy="360362"/>
            </a:xfrm>
          </p:grpSpPr>
          <p:sp>
            <p:nvSpPr>
              <p:cNvPr id="1694" name="Shape 1694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95" name="Shape 1695"/>
              <p:cNvSpPr/>
              <p:nvPr/>
            </p:nvSpPr>
            <p:spPr>
              <a:xfrm>
                <a:off x="45238" y="35769"/>
                <a:ext cx="34132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EX</a:t>
                </a:r>
              </a:p>
            </p:txBody>
          </p:sp>
        </p:grpSp>
        <p:grpSp>
          <p:nvGrpSpPr>
            <p:cNvPr id="1699" name="Group 1699"/>
            <p:cNvGrpSpPr/>
            <p:nvPr/>
          </p:nvGrpSpPr>
          <p:grpSpPr>
            <a:xfrm>
              <a:off x="1901113" y="73025"/>
              <a:ext cx="518949" cy="360363"/>
              <a:chOff x="0" y="0"/>
              <a:chExt cx="518948" cy="360362"/>
            </a:xfrm>
          </p:grpSpPr>
          <p:sp>
            <p:nvSpPr>
              <p:cNvPr id="1697" name="Shape 1697"/>
              <p:cNvSpPr/>
              <p:nvPr/>
            </p:nvSpPr>
            <p:spPr>
              <a:xfrm>
                <a:off x="43574" y="0"/>
                <a:ext cx="431801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698" name="Shape 1698"/>
              <p:cNvSpPr/>
              <p:nvPr/>
            </p:nvSpPr>
            <p:spPr>
              <a:xfrm>
                <a:off x="-1" y="35769"/>
                <a:ext cx="51895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MEM</a:t>
                </a:r>
              </a:p>
            </p:txBody>
          </p:sp>
        </p:grpSp>
        <p:grpSp>
          <p:nvGrpSpPr>
            <p:cNvPr id="1702" name="Group 1702"/>
            <p:cNvGrpSpPr/>
            <p:nvPr/>
          </p:nvGrpSpPr>
          <p:grpSpPr>
            <a:xfrm>
              <a:off x="2592387" y="73025"/>
              <a:ext cx="431801" cy="360363"/>
              <a:chOff x="0" y="0"/>
              <a:chExt cx="431800" cy="360362"/>
            </a:xfrm>
          </p:grpSpPr>
          <p:sp>
            <p:nvSpPr>
              <p:cNvPr id="1700" name="Shape 1700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01" name="Shape 1701"/>
              <p:cNvSpPr/>
              <p:nvPr/>
            </p:nvSpPr>
            <p:spPr>
              <a:xfrm>
                <a:off x="20626" y="35769"/>
                <a:ext cx="39054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WB</a:t>
                </a:r>
              </a:p>
            </p:txBody>
          </p:sp>
        </p:grpSp>
        <p:sp>
          <p:nvSpPr>
            <p:cNvPr id="1703" name="Shape 1703"/>
            <p:cNvSpPr/>
            <p:nvPr/>
          </p:nvSpPr>
          <p:spPr>
            <a:xfrm>
              <a:off x="5048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11525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18002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4479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1708" name="Shape 1708"/>
          <p:cNvSpPr/>
          <p:nvPr/>
        </p:nvSpPr>
        <p:spPr>
          <a:xfrm>
            <a:off x="755650" y="3294062"/>
            <a:ext cx="156593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 </a:t>
            </a:r>
            <a:r>
              <a:rPr>
                <a:solidFill>
                  <a:srgbClr val="91AFBF"/>
                </a:solidFill>
              </a:rPr>
              <a:t>$4</a:t>
            </a:r>
            <a:r>
              <a:t>, $5, $6</a:t>
            </a:r>
          </a:p>
        </p:txBody>
      </p:sp>
      <p:sp>
        <p:nvSpPr>
          <p:cNvPr id="1709" name="Shape 1709"/>
          <p:cNvSpPr/>
          <p:nvPr/>
        </p:nvSpPr>
        <p:spPr>
          <a:xfrm>
            <a:off x="755650" y="2717800"/>
            <a:ext cx="156593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 </a:t>
            </a:r>
            <a:r>
              <a:rPr>
                <a:solidFill>
                  <a:srgbClr val="91AFBF"/>
                </a:solidFill>
              </a:rPr>
              <a:t>$1</a:t>
            </a:r>
            <a:r>
              <a:t>, $2, $3</a:t>
            </a:r>
          </a:p>
        </p:txBody>
      </p:sp>
      <p:sp>
        <p:nvSpPr>
          <p:cNvPr id="1710" name="Shape 1710"/>
          <p:cNvSpPr/>
          <p:nvPr/>
        </p:nvSpPr>
        <p:spPr>
          <a:xfrm>
            <a:off x="755650" y="4446587"/>
            <a:ext cx="18962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beq </a:t>
            </a:r>
            <a:r>
              <a:rPr>
                <a:solidFill>
                  <a:srgbClr val="91AFBF"/>
                </a:solidFill>
              </a:rPr>
              <a:t>$1</a:t>
            </a:r>
            <a:r>
              <a:t>, </a:t>
            </a:r>
            <a:r>
              <a:rPr>
                <a:solidFill>
                  <a:srgbClr val="91AFBF"/>
                </a:solidFill>
              </a:rPr>
              <a:t>$4</a:t>
            </a:r>
            <a:r>
              <a:t>, target</a:t>
            </a:r>
          </a:p>
        </p:txBody>
      </p:sp>
      <p:sp>
        <p:nvSpPr>
          <p:cNvPr id="1711" name="Shape 1711"/>
          <p:cNvSpPr/>
          <p:nvPr/>
        </p:nvSpPr>
        <p:spPr>
          <a:xfrm>
            <a:off x="5651500" y="2852737"/>
            <a:ext cx="433388" cy="1727201"/>
          </a:xfrm>
          <a:prstGeom prst="line">
            <a:avLst/>
          </a:prstGeom>
          <a:ln w="19050">
            <a:solidFill>
              <a:srgbClr val="91AF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12" name="Shape 1712"/>
          <p:cNvSpPr/>
          <p:nvPr/>
        </p:nvSpPr>
        <p:spPr>
          <a:xfrm>
            <a:off x="5651500" y="3429000"/>
            <a:ext cx="433388" cy="1223963"/>
          </a:xfrm>
          <a:prstGeom prst="line">
            <a:avLst/>
          </a:prstGeom>
          <a:ln w="19050">
            <a:solidFill>
              <a:srgbClr val="91AF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13" name="Shape 1713"/>
          <p:cNvSpPr/>
          <p:nvPr/>
        </p:nvSpPr>
        <p:spPr>
          <a:xfrm>
            <a:off x="684212" y="5157787"/>
            <a:ext cx="7772401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buClr>
                <a:srgbClr val="ECEAAC"/>
              </a:buClr>
              <a:buSzPct val="60000"/>
              <a:buFont typeface="Wingdings"/>
              <a:buChar char="■"/>
              <a:defRPr sz="3200"/>
            </a:lvl1pPr>
          </a:lstStyle>
          <a:p>
            <a:pPr/>
            <a:r>
              <a:t>Can resolve using forwarding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Shape 1715"/>
          <p:cNvSpPr/>
          <p:nvPr/>
        </p:nvSpPr>
        <p:spPr>
          <a:xfrm>
            <a:off x="755650" y="3860800"/>
            <a:ext cx="1896217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beq </a:t>
            </a:r>
            <a:r>
              <a:rPr>
                <a:solidFill>
                  <a:srgbClr val="91AFBF"/>
                </a:solidFill>
              </a:rPr>
              <a:t>$1</a:t>
            </a:r>
            <a:r>
              <a:t>, </a:t>
            </a:r>
            <a:r>
              <a:rPr>
                <a:solidFill>
                  <a:srgbClr val="91AFBF"/>
                </a:solidFill>
              </a:rPr>
              <a:t>$4</a:t>
            </a:r>
            <a:r>
              <a:t>, target</a:t>
            </a:r>
          </a:p>
        </p:txBody>
      </p:sp>
      <p:sp>
        <p:nvSpPr>
          <p:cNvPr id="1716" name="Shape 1716"/>
          <p:cNvSpPr/>
          <p:nvPr/>
        </p:nvSpPr>
        <p:spPr>
          <a:xfrm>
            <a:off x="755650" y="3860800"/>
            <a:ext cx="1209859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beq </a:t>
            </a:r>
            <a:r>
              <a:rPr>
                <a:solidFill>
                  <a:srgbClr val="91AFBF"/>
                </a:solidFill>
              </a:rPr>
              <a:t>stalled</a:t>
            </a:r>
          </a:p>
        </p:txBody>
      </p:sp>
      <p:sp>
        <p:nvSpPr>
          <p:cNvPr id="1717" name="Shape 1717"/>
          <p:cNvSpPr/>
          <p:nvPr>
            <p:ph type="sldNum" sz="quarter" idx="4294967295"/>
          </p:nvPr>
        </p:nvSpPr>
        <p:spPr>
          <a:xfrm>
            <a:off x="8573631" y="6451701"/>
            <a:ext cx="390982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718" name="Shape 171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 Hazards for Branches</a:t>
            </a:r>
          </a:p>
        </p:txBody>
      </p:sp>
      <p:grpSp>
        <p:nvGrpSpPr>
          <p:cNvPr id="1738" name="Group 1738"/>
          <p:cNvGrpSpPr/>
          <p:nvPr/>
        </p:nvGrpSpPr>
        <p:grpSpPr>
          <a:xfrm>
            <a:off x="3779837" y="3213100"/>
            <a:ext cx="3024188" cy="504825"/>
            <a:chOff x="0" y="0"/>
            <a:chExt cx="3024187" cy="504825"/>
          </a:xfrm>
        </p:grpSpPr>
        <p:grpSp>
          <p:nvGrpSpPr>
            <p:cNvPr id="1721" name="Group 1721"/>
            <p:cNvGrpSpPr/>
            <p:nvPr/>
          </p:nvGrpSpPr>
          <p:grpSpPr>
            <a:xfrm>
              <a:off x="0" y="73025"/>
              <a:ext cx="431800" cy="360363"/>
              <a:chOff x="0" y="0"/>
              <a:chExt cx="431800" cy="360362"/>
            </a:xfrm>
          </p:grpSpPr>
          <p:sp>
            <p:nvSpPr>
              <p:cNvPr id="1719" name="Shape 1719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20" name="Shape 1720"/>
              <p:cNvSpPr/>
              <p:nvPr/>
            </p:nvSpPr>
            <p:spPr>
              <a:xfrm>
                <a:off x="84827" y="35769"/>
                <a:ext cx="26214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IF</a:t>
                </a:r>
              </a:p>
            </p:txBody>
          </p:sp>
        </p:grpSp>
        <p:grpSp>
          <p:nvGrpSpPr>
            <p:cNvPr id="1724" name="Group 1724"/>
            <p:cNvGrpSpPr/>
            <p:nvPr/>
          </p:nvGrpSpPr>
          <p:grpSpPr>
            <a:xfrm>
              <a:off x="647700" y="73025"/>
              <a:ext cx="431800" cy="360363"/>
              <a:chOff x="0" y="0"/>
              <a:chExt cx="431800" cy="360362"/>
            </a:xfrm>
          </p:grpSpPr>
          <p:sp>
            <p:nvSpPr>
              <p:cNvPr id="1722" name="Shape 1722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23" name="Shape 1723"/>
              <p:cNvSpPr/>
              <p:nvPr/>
            </p:nvSpPr>
            <p:spPr>
              <a:xfrm>
                <a:off x="74930" y="35769"/>
                <a:ext cx="28194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ID</a:t>
                </a:r>
              </a:p>
            </p:txBody>
          </p:sp>
        </p:grpSp>
        <p:grpSp>
          <p:nvGrpSpPr>
            <p:cNvPr id="1727" name="Group 1727"/>
            <p:cNvGrpSpPr/>
            <p:nvPr/>
          </p:nvGrpSpPr>
          <p:grpSpPr>
            <a:xfrm>
              <a:off x="1296987" y="73025"/>
              <a:ext cx="431801" cy="360363"/>
              <a:chOff x="0" y="0"/>
              <a:chExt cx="431800" cy="360362"/>
            </a:xfrm>
          </p:grpSpPr>
          <p:sp>
            <p:nvSpPr>
              <p:cNvPr id="1725" name="Shape 1725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26" name="Shape 1726"/>
              <p:cNvSpPr/>
              <p:nvPr/>
            </p:nvSpPr>
            <p:spPr>
              <a:xfrm>
                <a:off x="45238" y="35769"/>
                <a:ext cx="34132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EX</a:t>
                </a:r>
              </a:p>
            </p:txBody>
          </p:sp>
        </p:grpSp>
        <p:grpSp>
          <p:nvGrpSpPr>
            <p:cNvPr id="1730" name="Group 1730"/>
            <p:cNvGrpSpPr/>
            <p:nvPr/>
          </p:nvGrpSpPr>
          <p:grpSpPr>
            <a:xfrm>
              <a:off x="1901113" y="73025"/>
              <a:ext cx="518949" cy="360363"/>
              <a:chOff x="0" y="0"/>
              <a:chExt cx="518948" cy="360362"/>
            </a:xfrm>
          </p:grpSpPr>
          <p:sp>
            <p:nvSpPr>
              <p:cNvPr id="1728" name="Shape 1728"/>
              <p:cNvSpPr/>
              <p:nvPr/>
            </p:nvSpPr>
            <p:spPr>
              <a:xfrm>
                <a:off x="43574" y="0"/>
                <a:ext cx="431801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29" name="Shape 1729"/>
              <p:cNvSpPr/>
              <p:nvPr/>
            </p:nvSpPr>
            <p:spPr>
              <a:xfrm>
                <a:off x="-1" y="35769"/>
                <a:ext cx="51895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MEM</a:t>
                </a:r>
              </a:p>
            </p:txBody>
          </p:sp>
        </p:grpSp>
        <p:grpSp>
          <p:nvGrpSpPr>
            <p:cNvPr id="1733" name="Group 1733"/>
            <p:cNvGrpSpPr/>
            <p:nvPr/>
          </p:nvGrpSpPr>
          <p:grpSpPr>
            <a:xfrm>
              <a:off x="2592387" y="73025"/>
              <a:ext cx="431801" cy="360363"/>
              <a:chOff x="0" y="0"/>
              <a:chExt cx="431800" cy="360362"/>
            </a:xfrm>
          </p:grpSpPr>
          <p:sp>
            <p:nvSpPr>
              <p:cNvPr id="1731" name="Shape 1731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32" name="Shape 1732"/>
              <p:cNvSpPr/>
              <p:nvPr/>
            </p:nvSpPr>
            <p:spPr>
              <a:xfrm>
                <a:off x="20626" y="35769"/>
                <a:ext cx="39054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WB</a:t>
                </a:r>
              </a:p>
            </p:txBody>
          </p:sp>
        </p:grpSp>
        <p:sp>
          <p:nvSpPr>
            <p:cNvPr id="1734" name="Shape 1734"/>
            <p:cNvSpPr/>
            <p:nvPr/>
          </p:nvSpPr>
          <p:spPr>
            <a:xfrm>
              <a:off x="5048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1525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8002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4479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1758" name="Group 1758"/>
          <p:cNvGrpSpPr/>
          <p:nvPr/>
        </p:nvGrpSpPr>
        <p:grpSpPr>
          <a:xfrm>
            <a:off x="4427537" y="3787775"/>
            <a:ext cx="3024188" cy="504825"/>
            <a:chOff x="0" y="0"/>
            <a:chExt cx="3024187" cy="504825"/>
          </a:xfrm>
        </p:grpSpPr>
        <p:grpSp>
          <p:nvGrpSpPr>
            <p:cNvPr id="1741" name="Group 1741"/>
            <p:cNvGrpSpPr/>
            <p:nvPr/>
          </p:nvGrpSpPr>
          <p:grpSpPr>
            <a:xfrm>
              <a:off x="0" y="73025"/>
              <a:ext cx="431800" cy="360363"/>
              <a:chOff x="0" y="0"/>
              <a:chExt cx="431800" cy="360362"/>
            </a:xfrm>
          </p:grpSpPr>
          <p:sp>
            <p:nvSpPr>
              <p:cNvPr id="1739" name="Shape 1739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40" name="Shape 1740"/>
              <p:cNvSpPr/>
              <p:nvPr/>
            </p:nvSpPr>
            <p:spPr>
              <a:xfrm>
                <a:off x="84827" y="35769"/>
                <a:ext cx="26214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IF</a:t>
                </a:r>
              </a:p>
            </p:txBody>
          </p:sp>
        </p:grpSp>
        <p:grpSp>
          <p:nvGrpSpPr>
            <p:cNvPr id="1744" name="Group 1744"/>
            <p:cNvGrpSpPr/>
            <p:nvPr/>
          </p:nvGrpSpPr>
          <p:grpSpPr>
            <a:xfrm>
              <a:off x="647700" y="73025"/>
              <a:ext cx="431800" cy="360363"/>
              <a:chOff x="0" y="0"/>
              <a:chExt cx="431800" cy="360362"/>
            </a:xfrm>
          </p:grpSpPr>
          <p:sp>
            <p:nvSpPr>
              <p:cNvPr id="1742" name="Shape 1742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43" name="Shape 1743"/>
              <p:cNvSpPr/>
              <p:nvPr/>
            </p:nvSpPr>
            <p:spPr>
              <a:xfrm>
                <a:off x="74930" y="35769"/>
                <a:ext cx="28194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ID</a:t>
                </a:r>
              </a:p>
            </p:txBody>
          </p:sp>
        </p:grpSp>
        <p:grpSp>
          <p:nvGrpSpPr>
            <p:cNvPr id="1747" name="Group 1747"/>
            <p:cNvGrpSpPr/>
            <p:nvPr/>
          </p:nvGrpSpPr>
          <p:grpSpPr>
            <a:xfrm>
              <a:off x="1296987" y="73025"/>
              <a:ext cx="431801" cy="360363"/>
              <a:chOff x="0" y="0"/>
              <a:chExt cx="431800" cy="360362"/>
            </a:xfrm>
          </p:grpSpPr>
          <p:sp>
            <p:nvSpPr>
              <p:cNvPr id="1745" name="Shape 1745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46" name="Shape 1746"/>
              <p:cNvSpPr/>
              <p:nvPr/>
            </p:nvSpPr>
            <p:spPr>
              <a:xfrm>
                <a:off x="45238" y="35769"/>
                <a:ext cx="34132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EX</a:t>
                </a:r>
              </a:p>
            </p:txBody>
          </p:sp>
        </p:grpSp>
        <p:grpSp>
          <p:nvGrpSpPr>
            <p:cNvPr id="1750" name="Group 1750"/>
            <p:cNvGrpSpPr/>
            <p:nvPr/>
          </p:nvGrpSpPr>
          <p:grpSpPr>
            <a:xfrm>
              <a:off x="1901113" y="73025"/>
              <a:ext cx="518949" cy="360363"/>
              <a:chOff x="0" y="0"/>
              <a:chExt cx="518948" cy="360362"/>
            </a:xfrm>
          </p:grpSpPr>
          <p:sp>
            <p:nvSpPr>
              <p:cNvPr id="1748" name="Shape 1748"/>
              <p:cNvSpPr/>
              <p:nvPr/>
            </p:nvSpPr>
            <p:spPr>
              <a:xfrm>
                <a:off x="43574" y="0"/>
                <a:ext cx="431801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49" name="Shape 1749"/>
              <p:cNvSpPr/>
              <p:nvPr/>
            </p:nvSpPr>
            <p:spPr>
              <a:xfrm>
                <a:off x="-1" y="35769"/>
                <a:ext cx="51895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MEM</a:t>
                </a:r>
              </a:p>
            </p:txBody>
          </p:sp>
        </p:grpSp>
        <p:grpSp>
          <p:nvGrpSpPr>
            <p:cNvPr id="1753" name="Group 1753"/>
            <p:cNvGrpSpPr/>
            <p:nvPr/>
          </p:nvGrpSpPr>
          <p:grpSpPr>
            <a:xfrm>
              <a:off x="2592387" y="73025"/>
              <a:ext cx="431801" cy="360363"/>
              <a:chOff x="0" y="0"/>
              <a:chExt cx="431800" cy="360362"/>
            </a:xfrm>
          </p:grpSpPr>
          <p:sp>
            <p:nvSpPr>
              <p:cNvPr id="1751" name="Shape 1751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52" name="Shape 1752"/>
              <p:cNvSpPr/>
              <p:nvPr/>
            </p:nvSpPr>
            <p:spPr>
              <a:xfrm>
                <a:off x="20626" y="35769"/>
                <a:ext cx="39054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WB</a:t>
                </a:r>
              </a:p>
            </p:txBody>
          </p:sp>
        </p:grpSp>
        <p:sp>
          <p:nvSpPr>
            <p:cNvPr id="1754" name="Shape 1754"/>
            <p:cNvSpPr/>
            <p:nvPr/>
          </p:nvSpPr>
          <p:spPr>
            <a:xfrm>
              <a:off x="5048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11525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18002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24479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1778" name="Group 1778"/>
          <p:cNvGrpSpPr/>
          <p:nvPr/>
        </p:nvGrpSpPr>
        <p:grpSpPr>
          <a:xfrm>
            <a:off x="5076825" y="4437062"/>
            <a:ext cx="3024188" cy="504826"/>
            <a:chOff x="0" y="0"/>
            <a:chExt cx="3024187" cy="504825"/>
          </a:xfrm>
        </p:grpSpPr>
        <p:grpSp>
          <p:nvGrpSpPr>
            <p:cNvPr id="1761" name="Group 1761"/>
            <p:cNvGrpSpPr/>
            <p:nvPr/>
          </p:nvGrpSpPr>
          <p:grpSpPr>
            <a:xfrm>
              <a:off x="0" y="73025"/>
              <a:ext cx="431800" cy="360363"/>
              <a:chOff x="0" y="0"/>
              <a:chExt cx="431800" cy="360362"/>
            </a:xfrm>
          </p:grpSpPr>
          <p:sp>
            <p:nvSpPr>
              <p:cNvPr id="1759" name="Shape 1759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60" name="Shape 1760"/>
              <p:cNvSpPr/>
              <p:nvPr/>
            </p:nvSpPr>
            <p:spPr>
              <a:xfrm>
                <a:off x="84827" y="35769"/>
                <a:ext cx="26214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IF</a:t>
                </a:r>
              </a:p>
            </p:txBody>
          </p:sp>
        </p:grpSp>
        <p:grpSp>
          <p:nvGrpSpPr>
            <p:cNvPr id="1764" name="Group 1764"/>
            <p:cNvGrpSpPr/>
            <p:nvPr/>
          </p:nvGrpSpPr>
          <p:grpSpPr>
            <a:xfrm>
              <a:off x="647700" y="73025"/>
              <a:ext cx="431800" cy="360363"/>
              <a:chOff x="0" y="0"/>
              <a:chExt cx="431800" cy="360362"/>
            </a:xfrm>
          </p:grpSpPr>
          <p:sp>
            <p:nvSpPr>
              <p:cNvPr id="1762" name="Shape 1762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63" name="Shape 1763"/>
              <p:cNvSpPr/>
              <p:nvPr/>
            </p:nvSpPr>
            <p:spPr>
              <a:xfrm>
                <a:off x="74930" y="35769"/>
                <a:ext cx="28194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ID</a:t>
                </a:r>
              </a:p>
            </p:txBody>
          </p:sp>
        </p:grpSp>
        <p:grpSp>
          <p:nvGrpSpPr>
            <p:cNvPr id="1767" name="Group 1767"/>
            <p:cNvGrpSpPr/>
            <p:nvPr/>
          </p:nvGrpSpPr>
          <p:grpSpPr>
            <a:xfrm>
              <a:off x="1296987" y="73025"/>
              <a:ext cx="431801" cy="360363"/>
              <a:chOff x="0" y="0"/>
              <a:chExt cx="431800" cy="360362"/>
            </a:xfrm>
          </p:grpSpPr>
          <p:sp>
            <p:nvSpPr>
              <p:cNvPr id="1765" name="Shape 1765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66" name="Shape 1766"/>
              <p:cNvSpPr/>
              <p:nvPr/>
            </p:nvSpPr>
            <p:spPr>
              <a:xfrm>
                <a:off x="45238" y="35769"/>
                <a:ext cx="34132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EX</a:t>
                </a:r>
              </a:p>
            </p:txBody>
          </p:sp>
        </p:grpSp>
        <p:grpSp>
          <p:nvGrpSpPr>
            <p:cNvPr id="1770" name="Group 1770"/>
            <p:cNvGrpSpPr/>
            <p:nvPr/>
          </p:nvGrpSpPr>
          <p:grpSpPr>
            <a:xfrm>
              <a:off x="1901113" y="73025"/>
              <a:ext cx="518949" cy="360363"/>
              <a:chOff x="0" y="0"/>
              <a:chExt cx="518948" cy="360362"/>
            </a:xfrm>
          </p:grpSpPr>
          <p:sp>
            <p:nvSpPr>
              <p:cNvPr id="1768" name="Shape 1768"/>
              <p:cNvSpPr/>
              <p:nvPr/>
            </p:nvSpPr>
            <p:spPr>
              <a:xfrm>
                <a:off x="43574" y="0"/>
                <a:ext cx="431801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69" name="Shape 1769"/>
              <p:cNvSpPr/>
              <p:nvPr/>
            </p:nvSpPr>
            <p:spPr>
              <a:xfrm>
                <a:off x="-1" y="35769"/>
                <a:ext cx="51895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MEM</a:t>
                </a:r>
              </a:p>
            </p:txBody>
          </p:sp>
        </p:grpSp>
        <p:grpSp>
          <p:nvGrpSpPr>
            <p:cNvPr id="1773" name="Group 1773"/>
            <p:cNvGrpSpPr/>
            <p:nvPr/>
          </p:nvGrpSpPr>
          <p:grpSpPr>
            <a:xfrm>
              <a:off x="2592387" y="73025"/>
              <a:ext cx="431801" cy="360363"/>
              <a:chOff x="0" y="0"/>
              <a:chExt cx="431800" cy="360362"/>
            </a:xfrm>
          </p:grpSpPr>
          <p:sp>
            <p:nvSpPr>
              <p:cNvPr id="1771" name="Shape 1771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72" name="Shape 1772"/>
              <p:cNvSpPr/>
              <p:nvPr/>
            </p:nvSpPr>
            <p:spPr>
              <a:xfrm>
                <a:off x="20626" y="35769"/>
                <a:ext cx="39054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WB</a:t>
                </a:r>
              </a:p>
            </p:txBody>
          </p:sp>
        </p:grpSp>
        <p:sp>
          <p:nvSpPr>
            <p:cNvPr id="1774" name="Shape 1774"/>
            <p:cNvSpPr/>
            <p:nvPr/>
          </p:nvSpPr>
          <p:spPr>
            <a:xfrm>
              <a:off x="5048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1525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002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24479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1779" name="Shape 1779"/>
          <p:cNvSpPr/>
          <p:nvPr/>
        </p:nvSpPr>
        <p:spPr>
          <a:xfrm>
            <a:off x="7185025" y="2413000"/>
            <a:ext cx="1967865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When is data ready?</a:t>
            </a:r>
          </a:p>
        </p:txBody>
      </p:sp>
      <p:sp>
        <p:nvSpPr>
          <p:cNvPr id="1780" name="Shape 1780"/>
          <p:cNvSpPr/>
          <p:nvPr/>
        </p:nvSpPr>
        <p:spPr>
          <a:xfrm>
            <a:off x="7418387" y="3132137"/>
            <a:ext cx="147478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When is data needed?</a:t>
            </a:r>
          </a:p>
        </p:txBody>
      </p:sp>
      <p:sp>
        <p:nvSpPr>
          <p:cNvPr id="1781" name="Shape 1781"/>
          <p:cNvSpPr/>
          <p:nvPr/>
        </p:nvSpPr>
        <p:spPr>
          <a:xfrm>
            <a:off x="6156325" y="2530474"/>
            <a:ext cx="914400" cy="69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46" fill="norm" stroke="1" extrusionOk="0">
                <a:moveTo>
                  <a:pt x="21600" y="1274"/>
                </a:moveTo>
                <a:cubicBezTo>
                  <a:pt x="15531" y="60"/>
                  <a:pt x="9463" y="-1154"/>
                  <a:pt x="5863" y="2041"/>
                </a:cubicBezTo>
                <a:cubicBezTo>
                  <a:pt x="2263" y="5237"/>
                  <a:pt x="1131" y="12841"/>
                  <a:pt x="0" y="20446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82" name="Shape 1782"/>
          <p:cNvSpPr/>
          <p:nvPr/>
        </p:nvSpPr>
        <p:spPr>
          <a:xfrm>
            <a:off x="5297487" y="3427412"/>
            <a:ext cx="2011363" cy="423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46" fill="norm" stroke="1" extrusionOk="0">
                <a:moveTo>
                  <a:pt x="21600" y="1274"/>
                </a:moveTo>
                <a:cubicBezTo>
                  <a:pt x="15531" y="60"/>
                  <a:pt x="9463" y="-1154"/>
                  <a:pt x="5863" y="2041"/>
                </a:cubicBezTo>
                <a:cubicBezTo>
                  <a:pt x="2263" y="5237"/>
                  <a:pt x="1131" y="12841"/>
                  <a:pt x="0" y="20446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783" name="Shape 1783"/>
          <p:cNvSpPr/>
          <p:nvPr/>
        </p:nvSpPr>
        <p:spPr>
          <a:xfrm>
            <a:off x="6300787" y="3402012"/>
            <a:ext cx="287338" cy="1755776"/>
          </a:xfrm>
          <a:prstGeom prst="line">
            <a:avLst/>
          </a:prstGeom>
          <a:ln w="25400">
            <a:solidFill>
              <a:srgbClr val="00B0F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786" name="Group 1786"/>
          <p:cNvGrpSpPr/>
          <p:nvPr/>
        </p:nvGrpSpPr>
        <p:grpSpPr>
          <a:xfrm>
            <a:off x="5665334" y="3817852"/>
            <a:ext cx="535690" cy="460582"/>
            <a:chOff x="0" y="0"/>
            <a:chExt cx="535688" cy="460581"/>
          </a:xfrm>
        </p:grpSpPr>
        <p:sp>
          <p:nvSpPr>
            <p:cNvPr id="1784" name="Shape 1784"/>
            <p:cNvSpPr/>
            <p:nvPr/>
          </p:nvSpPr>
          <p:spPr>
            <a:xfrm>
              <a:off x="0" y="0"/>
              <a:ext cx="535689" cy="460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6588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7202" y="23434"/>
              <a:ext cx="490877" cy="39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789" name="Group 1789"/>
          <p:cNvGrpSpPr/>
          <p:nvPr/>
        </p:nvGrpSpPr>
        <p:grpSpPr>
          <a:xfrm>
            <a:off x="6327321" y="3821027"/>
            <a:ext cx="535690" cy="460582"/>
            <a:chOff x="0" y="0"/>
            <a:chExt cx="535688" cy="460581"/>
          </a:xfrm>
        </p:grpSpPr>
        <p:sp>
          <p:nvSpPr>
            <p:cNvPr id="1787" name="Shape 1787"/>
            <p:cNvSpPr/>
            <p:nvPr/>
          </p:nvSpPr>
          <p:spPr>
            <a:xfrm>
              <a:off x="0" y="0"/>
              <a:ext cx="535689" cy="460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6588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27202" y="23434"/>
              <a:ext cx="490877" cy="39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792" name="Group 1792"/>
          <p:cNvGrpSpPr/>
          <p:nvPr/>
        </p:nvGrpSpPr>
        <p:grpSpPr>
          <a:xfrm>
            <a:off x="6960734" y="3832140"/>
            <a:ext cx="535689" cy="460582"/>
            <a:chOff x="0" y="0"/>
            <a:chExt cx="535688" cy="460581"/>
          </a:xfrm>
        </p:grpSpPr>
        <p:sp>
          <p:nvSpPr>
            <p:cNvPr id="1790" name="Shape 1790"/>
            <p:cNvSpPr/>
            <p:nvPr/>
          </p:nvSpPr>
          <p:spPr>
            <a:xfrm>
              <a:off x="0" y="0"/>
              <a:ext cx="535689" cy="460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6588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27202" y="23434"/>
              <a:ext cx="490877" cy="39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793" name="Shape 1793"/>
          <p:cNvSpPr/>
          <p:nvPr/>
        </p:nvSpPr>
        <p:spPr>
          <a:xfrm>
            <a:off x="755650" y="3349625"/>
            <a:ext cx="1285873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  </a:t>
            </a:r>
            <a:r>
              <a:rPr>
                <a:solidFill>
                  <a:srgbClr val="91AFBF"/>
                </a:solidFill>
              </a:rPr>
              <a:t>$1</a:t>
            </a:r>
            <a:r>
              <a:t>, addr</a:t>
            </a:r>
          </a:p>
        </p:txBody>
      </p:sp>
      <p:grpSp>
        <p:nvGrpSpPr>
          <p:cNvPr id="1813" name="Group 1813"/>
          <p:cNvGrpSpPr/>
          <p:nvPr/>
        </p:nvGrpSpPr>
        <p:grpSpPr>
          <a:xfrm>
            <a:off x="5724525" y="5084762"/>
            <a:ext cx="3024188" cy="504826"/>
            <a:chOff x="0" y="0"/>
            <a:chExt cx="3024187" cy="504825"/>
          </a:xfrm>
        </p:grpSpPr>
        <p:grpSp>
          <p:nvGrpSpPr>
            <p:cNvPr id="1796" name="Group 1796"/>
            <p:cNvGrpSpPr/>
            <p:nvPr/>
          </p:nvGrpSpPr>
          <p:grpSpPr>
            <a:xfrm>
              <a:off x="0" y="73025"/>
              <a:ext cx="431800" cy="360363"/>
              <a:chOff x="0" y="0"/>
              <a:chExt cx="431800" cy="360362"/>
            </a:xfrm>
          </p:grpSpPr>
          <p:sp>
            <p:nvSpPr>
              <p:cNvPr id="1794" name="Shape 1794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95" name="Shape 1795"/>
              <p:cNvSpPr/>
              <p:nvPr/>
            </p:nvSpPr>
            <p:spPr>
              <a:xfrm>
                <a:off x="84827" y="35769"/>
                <a:ext cx="26214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IF</a:t>
                </a:r>
              </a:p>
            </p:txBody>
          </p:sp>
        </p:grpSp>
        <p:grpSp>
          <p:nvGrpSpPr>
            <p:cNvPr id="1799" name="Group 1799"/>
            <p:cNvGrpSpPr/>
            <p:nvPr/>
          </p:nvGrpSpPr>
          <p:grpSpPr>
            <a:xfrm>
              <a:off x="647700" y="73025"/>
              <a:ext cx="431800" cy="360363"/>
              <a:chOff x="0" y="0"/>
              <a:chExt cx="431800" cy="360362"/>
            </a:xfrm>
          </p:grpSpPr>
          <p:sp>
            <p:nvSpPr>
              <p:cNvPr id="1797" name="Shape 1797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798" name="Shape 1798"/>
              <p:cNvSpPr/>
              <p:nvPr/>
            </p:nvSpPr>
            <p:spPr>
              <a:xfrm>
                <a:off x="74930" y="35769"/>
                <a:ext cx="28194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ID</a:t>
                </a:r>
              </a:p>
            </p:txBody>
          </p:sp>
        </p:grpSp>
        <p:grpSp>
          <p:nvGrpSpPr>
            <p:cNvPr id="1802" name="Group 1802"/>
            <p:cNvGrpSpPr/>
            <p:nvPr/>
          </p:nvGrpSpPr>
          <p:grpSpPr>
            <a:xfrm>
              <a:off x="1296987" y="73025"/>
              <a:ext cx="431801" cy="360363"/>
              <a:chOff x="0" y="0"/>
              <a:chExt cx="431800" cy="360362"/>
            </a:xfrm>
          </p:grpSpPr>
          <p:sp>
            <p:nvSpPr>
              <p:cNvPr id="1800" name="Shape 1800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01" name="Shape 1801"/>
              <p:cNvSpPr/>
              <p:nvPr/>
            </p:nvSpPr>
            <p:spPr>
              <a:xfrm>
                <a:off x="45238" y="35769"/>
                <a:ext cx="34132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EX</a:t>
                </a:r>
              </a:p>
            </p:txBody>
          </p:sp>
        </p:grpSp>
        <p:grpSp>
          <p:nvGrpSpPr>
            <p:cNvPr id="1805" name="Group 1805"/>
            <p:cNvGrpSpPr/>
            <p:nvPr/>
          </p:nvGrpSpPr>
          <p:grpSpPr>
            <a:xfrm>
              <a:off x="1901113" y="73025"/>
              <a:ext cx="518949" cy="360363"/>
              <a:chOff x="0" y="0"/>
              <a:chExt cx="518948" cy="360362"/>
            </a:xfrm>
          </p:grpSpPr>
          <p:sp>
            <p:nvSpPr>
              <p:cNvPr id="1803" name="Shape 1803"/>
              <p:cNvSpPr/>
              <p:nvPr/>
            </p:nvSpPr>
            <p:spPr>
              <a:xfrm>
                <a:off x="43574" y="0"/>
                <a:ext cx="431801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04" name="Shape 1804"/>
              <p:cNvSpPr/>
              <p:nvPr/>
            </p:nvSpPr>
            <p:spPr>
              <a:xfrm>
                <a:off x="-1" y="35769"/>
                <a:ext cx="51895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MEM</a:t>
                </a:r>
              </a:p>
            </p:txBody>
          </p:sp>
        </p:grpSp>
        <p:grpSp>
          <p:nvGrpSpPr>
            <p:cNvPr id="1808" name="Group 1808"/>
            <p:cNvGrpSpPr/>
            <p:nvPr/>
          </p:nvGrpSpPr>
          <p:grpSpPr>
            <a:xfrm>
              <a:off x="2592387" y="73025"/>
              <a:ext cx="431801" cy="360363"/>
              <a:chOff x="0" y="0"/>
              <a:chExt cx="431800" cy="360362"/>
            </a:xfrm>
          </p:grpSpPr>
          <p:sp>
            <p:nvSpPr>
              <p:cNvPr id="1806" name="Shape 1806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07" name="Shape 1807"/>
              <p:cNvSpPr/>
              <p:nvPr/>
            </p:nvSpPr>
            <p:spPr>
              <a:xfrm>
                <a:off x="20626" y="35769"/>
                <a:ext cx="39054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WB</a:t>
                </a:r>
              </a:p>
            </p:txBody>
          </p:sp>
        </p:grpSp>
        <p:sp>
          <p:nvSpPr>
            <p:cNvPr id="1809" name="Shape 1809"/>
            <p:cNvSpPr/>
            <p:nvPr/>
          </p:nvSpPr>
          <p:spPr>
            <a:xfrm>
              <a:off x="5048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11525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18002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24479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1816" name="Group 1816"/>
          <p:cNvGrpSpPr/>
          <p:nvPr/>
        </p:nvGrpSpPr>
        <p:grpSpPr>
          <a:xfrm>
            <a:off x="6325734" y="4483015"/>
            <a:ext cx="535690" cy="460582"/>
            <a:chOff x="0" y="0"/>
            <a:chExt cx="535688" cy="460581"/>
          </a:xfrm>
        </p:grpSpPr>
        <p:sp>
          <p:nvSpPr>
            <p:cNvPr id="1814" name="Shape 1814"/>
            <p:cNvSpPr/>
            <p:nvPr/>
          </p:nvSpPr>
          <p:spPr>
            <a:xfrm>
              <a:off x="0" y="0"/>
              <a:ext cx="535689" cy="460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6588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27202" y="23434"/>
              <a:ext cx="490877" cy="39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819" name="Group 1819"/>
          <p:cNvGrpSpPr/>
          <p:nvPr/>
        </p:nvGrpSpPr>
        <p:grpSpPr>
          <a:xfrm>
            <a:off x="6994071" y="4468727"/>
            <a:ext cx="535690" cy="460582"/>
            <a:chOff x="0" y="0"/>
            <a:chExt cx="535688" cy="460581"/>
          </a:xfrm>
        </p:grpSpPr>
        <p:sp>
          <p:nvSpPr>
            <p:cNvPr id="1817" name="Shape 1817"/>
            <p:cNvSpPr/>
            <p:nvPr/>
          </p:nvSpPr>
          <p:spPr>
            <a:xfrm>
              <a:off x="0" y="0"/>
              <a:ext cx="535689" cy="460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6588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27202" y="23434"/>
              <a:ext cx="490877" cy="39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822" name="Group 1822"/>
          <p:cNvGrpSpPr/>
          <p:nvPr/>
        </p:nvGrpSpPr>
        <p:grpSpPr>
          <a:xfrm>
            <a:off x="7656059" y="4471902"/>
            <a:ext cx="535689" cy="460582"/>
            <a:chOff x="0" y="0"/>
            <a:chExt cx="535688" cy="460581"/>
          </a:xfrm>
        </p:grpSpPr>
        <p:sp>
          <p:nvSpPr>
            <p:cNvPr id="1820" name="Shape 1820"/>
            <p:cNvSpPr/>
            <p:nvPr/>
          </p:nvSpPr>
          <p:spPr>
            <a:xfrm>
              <a:off x="0" y="0"/>
              <a:ext cx="535689" cy="460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5" h="20995" fill="norm" stroke="1" extrusionOk="0">
                  <a:moveTo>
                    <a:pt x="1944" y="6912"/>
                  </a:moveTo>
                  <a:cubicBezTo>
                    <a:pt x="1811" y="5594"/>
                    <a:pt x="2123" y="4265"/>
                    <a:pt x="2795" y="3287"/>
                  </a:cubicBezTo>
                  <a:cubicBezTo>
                    <a:pt x="3858" y="1741"/>
                    <a:pt x="5582" y="1397"/>
                    <a:pt x="6935" y="2458"/>
                  </a:cubicBezTo>
                  <a:cubicBezTo>
                    <a:pt x="7762" y="373"/>
                    <a:pt x="9854" y="-58"/>
                    <a:pt x="11109" y="1599"/>
                  </a:cubicBezTo>
                  <a:cubicBezTo>
                    <a:pt x="11426" y="749"/>
                    <a:pt x="12034" y="162"/>
                    <a:pt x="12736" y="29"/>
                  </a:cubicBezTo>
                  <a:cubicBezTo>
                    <a:pt x="13508" y="-118"/>
                    <a:pt x="14280" y="306"/>
                    <a:pt x="14753" y="1137"/>
                  </a:cubicBezTo>
                  <a:cubicBezTo>
                    <a:pt x="15435" y="61"/>
                    <a:pt x="16565" y="-292"/>
                    <a:pt x="17534" y="267"/>
                  </a:cubicBezTo>
                  <a:cubicBezTo>
                    <a:pt x="18272" y="692"/>
                    <a:pt x="18801" y="1583"/>
                    <a:pt x="18944" y="2640"/>
                  </a:cubicBezTo>
                  <a:cubicBezTo>
                    <a:pt x="19797" y="2952"/>
                    <a:pt x="20477" y="3817"/>
                    <a:pt x="20753" y="4944"/>
                  </a:cubicBezTo>
                  <a:cubicBezTo>
                    <a:pt x="20954" y="5762"/>
                    <a:pt x="20926" y="6650"/>
                    <a:pt x="20672" y="7442"/>
                  </a:cubicBezTo>
                  <a:cubicBezTo>
                    <a:pt x="21295" y="8527"/>
                    <a:pt x="21513" y="9934"/>
                    <a:pt x="21264" y="11261"/>
                  </a:cubicBezTo>
                  <a:cubicBezTo>
                    <a:pt x="20933" y="13025"/>
                    <a:pt x="19838" y="14346"/>
                    <a:pt x="18492" y="14604"/>
                  </a:cubicBezTo>
                  <a:cubicBezTo>
                    <a:pt x="18486" y="15705"/>
                    <a:pt x="18124" y="16749"/>
                    <a:pt x="17500" y="17468"/>
                  </a:cubicBezTo>
                  <a:cubicBezTo>
                    <a:pt x="16552" y="18561"/>
                    <a:pt x="15183" y="18701"/>
                    <a:pt x="14122" y="17815"/>
                  </a:cubicBezTo>
                  <a:cubicBezTo>
                    <a:pt x="13778" y="19337"/>
                    <a:pt x="12859" y="20501"/>
                    <a:pt x="11707" y="20871"/>
                  </a:cubicBezTo>
                  <a:cubicBezTo>
                    <a:pt x="10350" y="21308"/>
                    <a:pt x="8934" y="20564"/>
                    <a:pt x="8158" y="19006"/>
                  </a:cubicBezTo>
                  <a:cubicBezTo>
                    <a:pt x="6326" y="20485"/>
                    <a:pt x="3948" y="19653"/>
                    <a:pt x="2885" y="17163"/>
                  </a:cubicBezTo>
                  <a:cubicBezTo>
                    <a:pt x="1841" y="17327"/>
                    <a:pt x="860" y="16459"/>
                    <a:pt x="566" y="15112"/>
                  </a:cubicBezTo>
                  <a:cubicBezTo>
                    <a:pt x="354" y="14137"/>
                    <a:pt x="542" y="13085"/>
                    <a:pt x="1062" y="12344"/>
                  </a:cubicBezTo>
                  <a:cubicBezTo>
                    <a:pt x="324" y="11762"/>
                    <a:pt x="-87" y="10646"/>
                    <a:pt x="16" y="9503"/>
                  </a:cubicBezTo>
                  <a:cubicBezTo>
                    <a:pt x="136" y="8165"/>
                    <a:pt x="929" y="7117"/>
                    <a:pt x="1926" y="6979"/>
                  </a:cubicBezTo>
                  <a:cubicBezTo>
                    <a:pt x="1932" y="6956"/>
                    <a:pt x="1939" y="6934"/>
                    <a:pt x="1944" y="6912"/>
                  </a:cubicBezTo>
                  <a:close/>
                </a:path>
              </a:pathLst>
            </a:custGeom>
            <a:solidFill>
              <a:schemeClr val="accent1">
                <a:alpha val="6588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27202" y="23434"/>
              <a:ext cx="490877" cy="39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1" y="19806"/>
                    <a:pt x="14386" y="20172"/>
                  </a:cubicBezTo>
                  <a:moveTo>
                    <a:pt x="17421" y="12116"/>
                  </a:moveTo>
                  <a:cubicBezTo>
                    <a:pt x="18513" y="12897"/>
                    <a:pt x="19202" y="14528"/>
                    <a:pt x="19192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8"/>
                    <a:pt x="19748" y="2557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6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4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1823" name="Shape 1823"/>
          <p:cNvSpPr/>
          <p:nvPr/>
        </p:nvSpPr>
        <p:spPr>
          <a:xfrm>
            <a:off x="2771775" y="1773237"/>
            <a:ext cx="815539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IF.Flush</a:t>
            </a:r>
          </a:p>
        </p:txBody>
      </p:sp>
      <p:sp>
        <p:nvSpPr>
          <p:cNvPr id="1824" name="Shape 1824"/>
          <p:cNvSpPr/>
          <p:nvPr/>
        </p:nvSpPr>
        <p:spPr>
          <a:xfrm>
            <a:off x="3959225" y="1773237"/>
            <a:ext cx="1210826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All controls </a:t>
            </a:r>
          </a:p>
          <a:p>
            <a:pPr/>
            <a:r>
              <a:t>made zero</a:t>
            </a:r>
          </a:p>
        </p:txBody>
      </p:sp>
      <p:sp>
        <p:nvSpPr>
          <p:cNvPr id="1825" name="Shape 1825"/>
          <p:cNvSpPr/>
          <p:nvPr/>
        </p:nvSpPr>
        <p:spPr>
          <a:xfrm>
            <a:off x="755650" y="4572000"/>
            <a:ext cx="1209859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beq </a:t>
            </a:r>
            <a:r>
              <a:rPr>
                <a:solidFill>
                  <a:srgbClr val="91AFBF"/>
                </a:solidFill>
              </a:rPr>
              <a:t>stalled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5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6" dur="5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0" dur="5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5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3120 0.187730" origin="layout" pathEditMode="relative">
                                      <p:cBhvr>
                                        <p:cTn id="23" dur="2000" fill="hold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5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9" dur="5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5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5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5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5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1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8" dur="5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1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3" dur="5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Class="entr" nodeType="afterEffect" presetSubtype="1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7"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3" grpId="17"/>
      <p:bldP build="whole" bldLvl="1" animBg="1" rev="0" advAuto="0" spid="1824" grpId="18"/>
      <p:bldP build="whole" bldLvl="1" animBg="1" rev="0" advAuto="0" spid="1778" grpId="8"/>
      <p:bldP build="whole" bldLvl="1" animBg="1" rev="0" advAuto="0" spid="1813" grpId="9"/>
      <p:bldP build="whole" bldLvl="1" animBg="1" rev="0" advAuto="0" spid="1716" grpId="6"/>
      <p:bldP build="whole" bldLvl="1" animBg="1" rev="0" advAuto="0" spid="1780" grpId="4"/>
      <p:bldP build="whole" bldLvl="1" animBg="1" rev="0" advAuto="0" spid="1781" grpId="1"/>
      <p:bldP build="whole" bldLvl="1" animBg="1" rev="0" advAuto="0" spid="1782" grpId="3"/>
      <p:bldP build="whole" bldLvl="1" animBg="1" rev="0" advAuto="0" spid="1825" grpId="7"/>
      <p:bldP build="whole" bldLvl="1" animBg="1" rev="0" advAuto="0" spid="1816" grpId="13"/>
      <p:bldP build="whole" bldLvl="1" animBg="1" rev="0" advAuto="0" spid="1819" grpId="14"/>
      <p:bldP build="whole" bldLvl="1" animBg="1" rev="0" advAuto="0" spid="1783" grpId="16"/>
      <p:bldP build="whole" bldLvl="1" animBg="1" rev="0" advAuto="0" spid="1822" grpId="15"/>
      <p:bldP build="whole" bldLvl="1" animBg="1" rev="0" advAuto="0" spid="1786" grpId="10"/>
      <p:bldP build="whole" bldLvl="1" animBg="1" rev="0" advAuto="0" spid="1789" grpId="11"/>
      <p:bldP build="whole" bldLvl="1" animBg="1" rev="0" advAuto="0" spid="1779" grpId="2"/>
      <p:bldP build="whole" bldLvl="1" animBg="1" rev="0" advAuto="0" spid="1792" grpId="12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/>
          <p:nvPr>
            <p:ph type="sldNum" sz="quarter" idx="4294967295"/>
          </p:nvPr>
        </p:nvSpPr>
        <p:spPr>
          <a:xfrm>
            <a:off x="8573631" y="6451701"/>
            <a:ext cx="390982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828" name="Shape 182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 Hazards for Branches</a:t>
            </a:r>
          </a:p>
        </p:txBody>
      </p:sp>
      <p:sp>
        <p:nvSpPr>
          <p:cNvPr id="1829" name="Shape 1829"/>
          <p:cNvSpPr/>
          <p:nvPr>
            <p:ph type="body" sz="half" idx="4294967295"/>
          </p:nvPr>
        </p:nvSpPr>
        <p:spPr>
          <a:xfrm>
            <a:off x="684212" y="1125537"/>
            <a:ext cx="8270876" cy="23812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If a comparison register is a destination of preceding ALU instruction or 2</a:t>
            </a:r>
            <a:r>
              <a:rPr baseline="30000"/>
              <a:t>nd</a:t>
            </a:r>
            <a:r>
              <a:t> preceding load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Need 1 stall cycle</a:t>
            </a:r>
          </a:p>
        </p:txBody>
      </p:sp>
      <p:sp>
        <p:nvSpPr>
          <p:cNvPr id="1830" name="Shape 1830"/>
          <p:cNvSpPr/>
          <p:nvPr/>
        </p:nvSpPr>
        <p:spPr>
          <a:xfrm>
            <a:off x="755650" y="4878387"/>
            <a:ext cx="120985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beq </a:t>
            </a:r>
            <a:r>
              <a:rPr>
                <a:solidFill>
                  <a:srgbClr val="91AFBF"/>
                </a:solidFill>
              </a:rPr>
              <a:t>stalled</a:t>
            </a:r>
          </a:p>
        </p:txBody>
      </p:sp>
      <p:grpSp>
        <p:nvGrpSpPr>
          <p:cNvPr id="1850" name="Group 1850"/>
          <p:cNvGrpSpPr/>
          <p:nvPr/>
        </p:nvGrpSpPr>
        <p:grpSpPr>
          <a:xfrm>
            <a:off x="3132137" y="3644900"/>
            <a:ext cx="3024188" cy="504825"/>
            <a:chOff x="0" y="0"/>
            <a:chExt cx="3024187" cy="504825"/>
          </a:xfrm>
        </p:grpSpPr>
        <p:grpSp>
          <p:nvGrpSpPr>
            <p:cNvPr id="1833" name="Group 1833"/>
            <p:cNvGrpSpPr/>
            <p:nvPr/>
          </p:nvGrpSpPr>
          <p:grpSpPr>
            <a:xfrm>
              <a:off x="0" y="73025"/>
              <a:ext cx="431800" cy="360363"/>
              <a:chOff x="0" y="0"/>
              <a:chExt cx="431800" cy="360362"/>
            </a:xfrm>
          </p:grpSpPr>
          <p:sp>
            <p:nvSpPr>
              <p:cNvPr id="1831" name="Shape 1831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32" name="Shape 1832"/>
              <p:cNvSpPr/>
              <p:nvPr/>
            </p:nvSpPr>
            <p:spPr>
              <a:xfrm>
                <a:off x="84827" y="35769"/>
                <a:ext cx="26214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IF</a:t>
                </a:r>
              </a:p>
            </p:txBody>
          </p:sp>
        </p:grpSp>
        <p:grpSp>
          <p:nvGrpSpPr>
            <p:cNvPr id="1836" name="Group 1836"/>
            <p:cNvGrpSpPr/>
            <p:nvPr/>
          </p:nvGrpSpPr>
          <p:grpSpPr>
            <a:xfrm>
              <a:off x="647700" y="73025"/>
              <a:ext cx="431800" cy="360363"/>
              <a:chOff x="0" y="0"/>
              <a:chExt cx="431800" cy="360362"/>
            </a:xfrm>
          </p:grpSpPr>
          <p:sp>
            <p:nvSpPr>
              <p:cNvPr id="1834" name="Shape 1834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35" name="Shape 1835"/>
              <p:cNvSpPr/>
              <p:nvPr/>
            </p:nvSpPr>
            <p:spPr>
              <a:xfrm>
                <a:off x="74930" y="35769"/>
                <a:ext cx="28194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ID</a:t>
                </a:r>
              </a:p>
            </p:txBody>
          </p:sp>
        </p:grpSp>
        <p:grpSp>
          <p:nvGrpSpPr>
            <p:cNvPr id="1839" name="Group 1839"/>
            <p:cNvGrpSpPr/>
            <p:nvPr/>
          </p:nvGrpSpPr>
          <p:grpSpPr>
            <a:xfrm>
              <a:off x="1296987" y="73025"/>
              <a:ext cx="431801" cy="360363"/>
              <a:chOff x="0" y="0"/>
              <a:chExt cx="431800" cy="360362"/>
            </a:xfrm>
          </p:grpSpPr>
          <p:sp>
            <p:nvSpPr>
              <p:cNvPr id="1837" name="Shape 1837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38" name="Shape 1838"/>
              <p:cNvSpPr/>
              <p:nvPr/>
            </p:nvSpPr>
            <p:spPr>
              <a:xfrm>
                <a:off x="45238" y="35769"/>
                <a:ext cx="34132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EX</a:t>
                </a:r>
              </a:p>
            </p:txBody>
          </p:sp>
        </p:grpSp>
        <p:grpSp>
          <p:nvGrpSpPr>
            <p:cNvPr id="1842" name="Group 1842"/>
            <p:cNvGrpSpPr/>
            <p:nvPr/>
          </p:nvGrpSpPr>
          <p:grpSpPr>
            <a:xfrm>
              <a:off x="1901113" y="73025"/>
              <a:ext cx="518949" cy="360363"/>
              <a:chOff x="0" y="0"/>
              <a:chExt cx="518948" cy="360362"/>
            </a:xfrm>
          </p:grpSpPr>
          <p:sp>
            <p:nvSpPr>
              <p:cNvPr id="1840" name="Shape 1840"/>
              <p:cNvSpPr/>
              <p:nvPr/>
            </p:nvSpPr>
            <p:spPr>
              <a:xfrm>
                <a:off x="43574" y="0"/>
                <a:ext cx="431801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41" name="Shape 1841"/>
              <p:cNvSpPr/>
              <p:nvPr/>
            </p:nvSpPr>
            <p:spPr>
              <a:xfrm>
                <a:off x="-1" y="35769"/>
                <a:ext cx="51895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MEM</a:t>
                </a:r>
              </a:p>
            </p:txBody>
          </p:sp>
        </p:grpSp>
        <p:grpSp>
          <p:nvGrpSpPr>
            <p:cNvPr id="1845" name="Group 1845"/>
            <p:cNvGrpSpPr/>
            <p:nvPr/>
          </p:nvGrpSpPr>
          <p:grpSpPr>
            <a:xfrm>
              <a:off x="2592387" y="73025"/>
              <a:ext cx="431801" cy="360363"/>
              <a:chOff x="0" y="0"/>
              <a:chExt cx="431800" cy="360362"/>
            </a:xfrm>
          </p:grpSpPr>
          <p:sp>
            <p:nvSpPr>
              <p:cNvPr id="1843" name="Shape 1843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44" name="Shape 1844"/>
              <p:cNvSpPr/>
              <p:nvPr/>
            </p:nvSpPr>
            <p:spPr>
              <a:xfrm>
                <a:off x="20626" y="35769"/>
                <a:ext cx="39054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WB</a:t>
                </a:r>
              </a:p>
            </p:txBody>
          </p:sp>
        </p:grpSp>
        <p:sp>
          <p:nvSpPr>
            <p:cNvPr id="1846" name="Shape 1846"/>
            <p:cNvSpPr/>
            <p:nvPr/>
          </p:nvSpPr>
          <p:spPr>
            <a:xfrm>
              <a:off x="5048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11525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18002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24479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1870" name="Group 1870"/>
          <p:cNvGrpSpPr/>
          <p:nvPr/>
        </p:nvGrpSpPr>
        <p:grpSpPr>
          <a:xfrm>
            <a:off x="3779837" y="4221162"/>
            <a:ext cx="3024188" cy="504826"/>
            <a:chOff x="0" y="0"/>
            <a:chExt cx="3024187" cy="504825"/>
          </a:xfrm>
        </p:grpSpPr>
        <p:grpSp>
          <p:nvGrpSpPr>
            <p:cNvPr id="1853" name="Group 1853"/>
            <p:cNvGrpSpPr/>
            <p:nvPr/>
          </p:nvGrpSpPr>
          <p:grpSpPr>
            <a:xfrm>
              <a:off x="0" y="73025"/>
              <a:ext cx="431800" cy="360363"/>
              <a:chOff x="0" y="0"/>
              <a:chExt cx="431800" cy="360362"/>
            </a:xfrm>
          </p:grpSpPr>
          <p:sp>
            <p:nvSpPr>
              <p:cNvPr id="1851" name="Shape 1851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52" name="Shape 1852"/>
              <p:cNvSpPr/>
              <p:nvPr/>
            </p:nvSpPr>
            <p:spPr>
              <a:xfrm>
                <a:off x="84827" y="35769"/>
                <a:ext cx="26214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IF</a:t>
                </a:r>
              </a:p>
            </p:txBody>
          </p:sp>
        </p:grpSp>
        <p:grpSp>
          <p:nvGrpSpPr>
            <p:cNvPr id="1856" name="Group 1856"/>
            <p:cNvGrpSpPr/>
            <p:nvPr/>
          </p:nvGrpSpPr>
          <p:grpSpPr>
            <a:xfrm>
              <a:off x="647700" y="73025"/>
              <a:ext cx="431800" cy="360363"/>
              <a:chOff x="0" y="0"/>
              <a:chExt cx="431800" cy="360362"/>
            </a:xfrm>
          </p:grpSpPr>
          <p:sp>
            <p:nvSpPr>
              <p:cNvPr id="1854" name="Shape 1854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55" name="Shape 1855"/>
              <p:cNvSpPr/>
              <p:nvPr/>
            </p:nvSpPr>
            <p:spPr>
              <a:xfrm>
                <a:off x="74930" y="35769"/>
                <a:ext cx="28194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ID</a:t>
                </a:r>
              </a:p>
            </p:txBody>
          </p:sp>
        </p:grpSp>
        <p:grpSp>
          <p:nvGrpSpPr>
            <p:cNvPr id="1859" name="Group 1859"/>
            <p:cNvGrpSpPr/>
            <p:nvPr/>
          </p:nvGrpSpPr>
          <p:grpSpPr>
            <a:xfrm>
              <a:off x="1296987" y="73025"/>
              <a:ext cx="431801" cy="360363"/>
              <a:chOff x="0" y="0"/>
              <a:chExt cx="431800" cy="360362"/>
            </a:xfrm>
          </p:grpSpPr>
          <p:sp>
            <p:nvSpPr>
              <p:cNvPr id="1857" name="Shape 1857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58" name="Shape 1858"/>
              <p:cNvSpPr/>
              <p:nvPr/>
            </p:nvSpPr>
            <p:spPr>
              <a:xfrm>
                <a:off x="45238" y="35769"/>
                <a:ext cx="34132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EX</a:t>
                </a:r>
              </a:p>
            </p:txBody>
          </p:sp>
        </p:grpSp>
        <p:grpSp>
          <p:nvGrpSpPr>
            <p:cNvPr id="1862" name="Group 1862"/>
            <p:cNvGrpSpPr/>
            <p:nvPr/>
          </p:nvGrpSpPr>
          <p:grpSpPr>
            <a:xfrm>
              <a:off x="1901113" y="73025"/>
              <a:ext cx="518949" cy="360363"/>
              <a:chOff x="0" y="0"/>
              <a:chExt cx="518948" cy="360362"/>
            </a:xfrm>
          </p:grpSpPr>
          <p:sp>
            <p:nvSpPr>
              <p:cNvPr id="1860" name="Shape 1860"/>
              <p:cNvSpPr/>
              <p:nvPr/>
            </p:nvSpPr>
            <p:spPr>
              <a:xfrm>
                <a:off x="43574" y="0"/>
                <a:ext cx="431801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61" name="Shape 1861"/>
              <p:cNvSpPr/>
              <p:nvPr/>
            </p:nvSpPr>
            <p:spPr>
              <a:xfrm>
                <a:off x="-1" y="35769"/>
                <a:ext cx="51895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MEM</a:t>
                </a:r>
              </a:p>
            </p:txBody>
          </p:sp>
        </p:grpSp>
        <p:grpSp>
          <p:nvGrpSpPr>
            <p:cNvPr id="1865" name="Group 1865"/>
            <p:cNvGrpSpPr/>
            <p:nvPr/>
          </p:nvGrpSpPr>
          <p:grpSpPr>
            <a:xfrm>
              <a:off x="2592387" y="73025"/>
              <a:ext cx="431801" cy="360363"/>
              <a:chOff x="0" y="0"/>
              <a:chExt cx="431800" cy="360362"/>
            </a:xfrm>
          </p:grpSpPr>
          <p:sp>
            <p:nvSpPr>
              <p:cNvPr id="1863" name="Shape 1863"/>
              <p:cNvSpPr/>
              <p:nvPr/>
            </p:nvSpPr>
            <p:spPr>
              <a:xfrm>
                <a:off x="0" y="0"/>
                <a:ext cx="431800" cy="360363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1864" name="Shape 1864"/>
              <p:cNvSpPr/>
              <p:nvPr/>
            </p:nvSpPr>
            <p:spPr>
              <a:xfrm>
                <a:off x="20626" y="35769"/>
                <a:ext cx="39054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WB</a:t>
                </a:r>
              </a:p>
            </p:txBody>
          </p:sp>
        </p:grpSp>
        <p:sp>
          <p:nvSpPr>
            <p:cNvPr id="1866" name="Shape 1866"/>
            <p:cNvSpPr/>
            <p:nvPr/>
          </p:nvSpPr>
          <p:spPr>
            <a:xfrm>
              <a:off x="5048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11525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18002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2447925" y="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1873" name="Group 1873"/>
          <p:cNvGrpSpPr/>
          <p:nvPr/>
        </p:nvGrpSpPr>
        <p:grpSpPr>
          <a:xfrm>
            <a:off x="4427537" y="4868862"/>
            <a:ext cx="431801" cy="360363"/>
            <a:chOff x="0" y="0"/>
            <a:chExt cx="431800" cy="360362"/>
          </a:xfrm>
        </p:grpSpPr>
        <p:sp>
          <p:nvSpPr>
            <p:cNvPr id="1871" name="Shape 1871"/>
            <p:cNvSpPr/>
            <p:nvPr/>
          </p:nvSpPr>
          <p:spPr>
            <a:xfrm>
              <a:off x="0" y="0"/>
              <a:ext cx="431800" cy="360363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84827" y="35769"/>
              <a:ext cx="262146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IF</a:t>
              </a:r>
            </a:p>
          </p:txBody>
        </p:sp>
      </p:grpSp>
      <p:grpSp>
        <p:nvGrpSpPr>
          <p:cNvPr id="1876" name="Group 1876"/>
          <p:cNvGrpSpPr/>
          <p:nvPr/>
        </p:nvGrpSpPr>
        <p:grpSpPr>
          <a:xfrm>
            <a:off x="5075237" y="4868862"/>
            <a:ext cx="431801" cy="360363"/>
            <a:chOff x="0" y="0"/>
            <a:chExt cx="431800" cy="360362"/>
          </a:xfrm>
        </p:grpSpPr>
        <p:sp>
          <p:nvSpPr>
            <p:cNvPr id="1874" name="Shape 1874"/>
            <p:cNvSpPr/>
            <p:nvPr/>
          </p:nvSpPr>
          <p:spPr>
            <a:xfrm>
              <a:off x="0" y="0"/>
              <a:ext cx="431800" cy="360363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74930" y="35769"/>
              <a:ext cx="281940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ID</a:t>
              </a:r>
            </a:p>
          </p:txBody>
        </p:sp>
      </p:grpSp>
      <p:sp>
        <p:nvSpPr>
          <p:cNvPr id="1877" name="Shape 1877"/>
          <p:cNvSpPr/>
          <p:nvPr/>
        </p:nvSpPr>
        <p:spPr>
          <a:xfrm>
            <a:off x="4932362" y="4795837"/>
            <a:ext cx="71439" cy="504826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78" name="Shape 1878"/>
          <p:cNvSpPr/>
          <p:nvPr/>
        </p:nvSpPr>
        <p:spPr>
          <a:xfrm>
            <a:off x="5580062" y="4795837"/>
            <a:ext cx="71439" cy="504826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79" name="Shape 1879"/>
          <p:cNvSpPr/>
          <p:nvPr/>
        </p:nvSpPr>
        <p:spPr>
          <a:xfrm>
            <a:off x="6227762" y="4795837"/>
            <a:ext cx="71439" cy="504826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80" name="Shape 1880"/>
          <p:cNvSpPr/>
          <p:nvPr/>
        </p:nvSpPr>
        <p:spPr>
          <a:xfrm>
            <a:off x="6875462" y="4795837"/>
            <a:ext cx="71439" cy="504826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883" name="Group 1883"/>
          <p:cNvGrpSpPr/>
          <p:nvPr/>
        </p:nvGrpSpPr>
        <p:grpSpPr>
          <a:xfrm>
            <a:off x="5724525" y="5445125"/>
            <a:ext cx="431800" cy="360363"/>
            <a:chOff x="0" y="0"/>
            <a:chExt cx="431800" cy="360362"/>
          </a:xfrm>
        </p:grpSpPr>
        <p:sp>
          <p:nvSpPr>
            <p:cNvPr id="1881" name="Shape 1881"/>
            <p:cNvSpPr/>
            <p:nvPr/>
          </p:nvSpPr>
          <p:spPr>
            <a:xfrm>
              <a:off x="0" y="0"/>
              <a:ext cx="431800" cy="360363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74930" y="35769"/>
              <a:ext cx="281940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1886" name="Group 1886"/>
          <p:cNvGrpSpPr/>
          <p:nvPr/>
        </p:nvGrpSpPr>
        <p:grpSpPr>
          <a:xfrm>
            <a:off x="6373812" y="5445125"/>
            <a:ext cx="431801" cy="360363"/>
            <a:chOff x="0" y="0"/>
            <a:chExt cx="431800" cy="360362"/>
          </a:xfrm>
        </p:grpSpPr>
        <p:sp>
          <p:nvSpPr>
            <p:cNvPr id="1884" name="Shape 1884"/>
            <p:cNvSpPr/>
            <p:nvPr/>
          </p:nvSpPr>
          <p:spPr>
            <a:xfrm>
              <a:off x="0" y="0"/>
              <a:ext cx="431800" cy="360363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45238" y="35769"/>
              <a:ext cx="341324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EX</a:t>
              </a:r>
            </a:p>
          </p:txBody>
        </p:sp>
      </p:grpSp>
      <p:grpSp>
        <p:nvGrpSpPr>
          <p:cNvPr id="1889" name="Group 1889"/>
          <p:cNvGrpSpPr/>
          <p:nvPr/>
        </p:nvGrpSpPr>
        <p:grpSpPr>
          <a:xfrm>
            <a:off x="6977938" y="5445125"/>
            <a:ext cx="518950" cy="360363"/>
            <a:chOff x="0" y="0"/>
            <a:chExt cx="518948" cy="360362"/>
          </a:xfrm>
        </p:grpSpPr>
        <p:sp>
          <p:nvSpPr>
            <p:cNvPr id="1887" name="Shape 1887"/>
            <p:cNvSpPr/>
            <p:nvPr/>
          </p:nvSpPr>
          <p:spPr>
            <a:xfrm>
              <a:off x="43574" y="0"/>
              <a:ext cx="431801" cy="360363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1888" name="Shape 1888"/>
            <p:cNvSpPr/>
            <p:nvPr/>
          </p:nvSpPr>
          <p:spPr>
            <a:xfrm>
              <a:off x="-1" y="35769"/>
              <a:ext cx="518950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MEM</a:t>
              </a:r>
            </a:p>
          </p:txBody>
        </p:sp>
      </p:grpSp>
      <p:grpSp>
        <p:nvGrpSpPr>
          <p:cNvPr id="1892" name="Group 1892"/>
          <p:cNvGrpSpPr/>
          <p:nvPr/>
        </p:nvGrpSpPr>
        <p:grpSpPr>
          <a:xfrm>
            <a:off x="7669212" y="5445125"/>
            <a:ext cx="431801" cy="360363"/>
            <a:chOff x="0" y="0"/>
            <a:chExt cx="431800" cy="360362"/>
          </a:xfrm>
        </p:grpSpPr>
        <p:sp>
          <p:nvSpPr>
            <p:cNvPr id="1890" name="Shape 1890"/>
            <p:cNvSpPr/>
            <p:nvPr/>
          </p:nvSpPr>
          <p:spPr>
            <a:xfrm>
              <a:off x="0" y="0"/>
              <a:ext cx="431800" cy="360363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20626" y="35769"/>
              <a:ext cx="390548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WB</a:t>
              </a:r>
            </a:p>
          </p:txBody>
        </p:sp>
      </p:grpSp>
      <p:sp>
        <p:nvSpPr>
          <p:cNvPr id="1893" name="Shape 1893"/>
          <p:cNvSpPr/>
          <p:nvPr/>
        </p:nvSpPr>
        <p:spPr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94" name="Shape 1894"/>
          <p:cNvSpPr/>
          <p:nvPr/>
        </p:nvSpPr>
        <p:spPr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95" name="Shape 1895"/>
          <p:cNvSpPr/>
          <p:nvPr/>
        </p:nvSpPr>
        <p:spPr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96" name="Shape 1896"/>
          <p:cNvSpPr/>
          <p:nvPr/>
        </p:nvSpPr>
        <p:spPr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97" name="Shape 1897"/>
          <p:cNvSpPr/>
          <p:nvPr/>
        </p:nvSpPr>
        <p:spPr>
          <a:xfrm>
            <a:off x="755650" y="4302125"/>
            <a:ext cx="156593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 </a:t>
            </a:r>
            <a:r>
              <a:rPr>
                <a:solidFill>
                  <a:srgbClr val="91AFBF"/>
                </a:solidFill>
              </a:rPr>
              <a:t>$4</a:t>
            </a:r>
            <a:r>
              <a:t>, $5, $6</a:t>
            </a:r>
          </a:p>
        </p:txBody>
      </p:sp>
      <p:sp>
        <p:nvSpPr>
          <p:cNvPr id="1898" name="Shape 1898"/>
          <p:cNvSpPr/>
          <p:nvPr/>
        </p:nvSpPr>
        <p:spPr>
          <a:xfrm>
            <a:off x="755650" y="3725862"/>
            <a:ext cx="12858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  </a:t>
            </a:r>
            <a:r>
              <a:rPr>
                <a:solidFill>
                  <a:srgbClr val="91AFBF"/>
                </a:solidFill>
              </a:rPr>
              <a:t>$1</a:t>
            </a:r>
            <a:r>
              <a:t>, addr</a:t>
            </a:r>
          </a:p>
        </p:txBody>
      </p:sp>
      <p:sp>
        <p:nvSpPr>
          <p:cNvPr id="1899" name="Shape 1899"/>
          <p:cNvSpPr/>
          <p:nvPr/>
        </p:nvSpPr>
        <p:spPr>
          <a:xfrm>
            <a:off x="755650" y="5454650"/>
            <a:ext cx="1896217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beq </a:t>
            </a:r>
            <a:r>
              <a:rPr>
                <a:solidFill>
                  <a:srgbClr val="91AFBF"/>
                </a:solidFill>
              </a:rPr>
              <a:t>$1</a:t>
            </a:r>
            <a:r>
              <a:t>, </a:t>
            </a:r>
            <a:r>
              <a:rPr>
                <a:solidFill>
                  <a:srgbClr val="91AFBF"/>
                </a:solidFill>
              </a:rPr>
              <a:t>$4</a:t>
            </a:r>
            <a:r>
              <a:t>, target</a:t>
            </a:r>
          </a:p>
        </p:txBody>
      </p:sp>
      <p:sp>
        <p:nvSpPr>
          <p:cNvPr id="1900" name="Shape 1900"/>
          <p:cNvSpPr/>
          <p:nvPr/>
        </p:nvSpPr>
        <p:spPr>
          <a:xfrm>
            <a:off x="5651500" y="3860799"/>
            <a:ext cx="433388" cy="1727202"/>
          </a:xfrm>
          <a:prstGeom prst="line">
            <a:avLst/>
          </a:prstGeom>
          <a:ln w="19050">
            <a:solidFill>
              <a:srgbClr val="91AF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01" name="Shape 1901"/>
          <p:cNvSpPr/>
          <p:nvPr/>
        </p:nvSpPr>
        <p:spPr>
          <a:xfrm>
            <a:off x="5651500" y="4437062"/>
            <a:ext cx="433388" cy="1223963"/>
          </a:xfrm>
          <a:prstGeom prst="line">
            <a:avLst/>
          </a:prstGeom>
          <a:ln w="19050">
            <a:solidFill>
              <a:srgbClr val="91AFBF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907" name="Group 1907"/>
          <p:cNvGrpSpPr/>
          <p:nvPr/>
        </p:nvGrpSpPr>
        <p:grpSpPr>
          <a:xfrm>
            <a:off x="5724522" y="4940292"/>
            <a:ext cx="360323" cy="297430"/>
            <a:chOff x="0" y="0"/>
            <a:chExt cx="360322" cy="297428"/>
          </a:xfrm>
        </p:grpSpPr>
        <p:sp>
          <p:nvSpPr>
            <p:cNvPr id="1902" name="Shape 1902"/>
            <p:cNvSpPr/>
            <p:nvPr/>
          </p:nvSpPr>
          <p:spPr>
            <a:xfrm>
              <a:off x="-1" y="0"/>
              <a:ext cx="360324" cy="287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623" fill="norm" stroke="1" extrusionOk="0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6" y="15729"/>
                    <a:pt x="18406" y="15039"/>
                    <a:pt x="18406" y="1433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03" name="Shape 1903"/>
            <p:cNvSpPr/>
            <p:nvPr/>
          </p:nvSpPr>
          <p:spPr>
            <a:xfrm>
              <a:off x="91695" y="249538"/>
              <a:ext cx="60061" cy="47891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04" name="Shape 1904"/>
            <p:cNvSpPr/>
            <p:nvPr/>
          </p:nvSpPr>
          <p:spPr>
            <a:xfrm>
              <a:off x="110897" y="237100"/>
              <a:ext cx="40042" cy="31928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05" name="Shape 1905"/>
            <p:cNvSpPr/>
            <p:nvPr/>
          </p:nvSpPr>
          <p:spPr>
            <a:xfrm>
              <a:off x="123343" y="239681"/>
              <a:ext cx="20021" cy="15964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17931" y="15509"/>
              <a:ext cx="330576" cy="244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270"/>
                  </a:moveTo>
                  <a:cubicBezTo>
                    <a:pt x="19208" y="14502"/>
                    <a:pt x="18520" y="12889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</p:grpSp>
      <p:grpSp>
        <p:nvGrpSpPr>
          <p:cNvPr id="1913" name="Group 1913"/>
          <p:cNvGrpSpPr/>
          <p:nvPr/>
        </p:nvGrpSpPr>
        <p:grpSpPr>
          <a:xfrm>
            <a:off x="6372222" y="4940292"/>
            <a:ext cx="358736" cy="297576"/>
            <a:chOff x="0" y="0"/>
            <a:chExt cx="358735" cy="297574"/>
          </a:xfrm>
        </p:grpSpPr>
        <p:sp>
          <p:nvSpPr>
            <p:cNvPr id="1908" name="Shape 1908"/>
            <p:cNvSpPr/>
            <p:nvPr/>
          </p:nvSpPr>
          <p:spPr>
            <a:xfrm>
              <a:off x="-1" y="0"/>
              <a:ext cx="358737" cy="287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623" fill="norm" stroke="1" extrusionOk="0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6" y="15729"/>
                    <a:pt x="18406" y="15039"/>
                    <a:pt x="18406" y="1433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91955" y="249685"/>
              <a:ext cx="59797" cy="47890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10" name="Shape 1910"/>
            <p:cNvSpPr/>
            <p:nvPr/>
          </p:nvSpPr>
          <p:spPr>
            <a:xfrm>
              <a:off x="110990" y="237154"/>
              <a:ext cx="39865" cy="31927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123381" y="239681"/>
              <a:ext cx="19933" cy="15964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17852" y="15509"/>
              <a:ext cx="329120" cy="244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270"/>
                  </a:moveTo>
                  <a:cubicBezTo>
                    <a:pt x="19208" y="14502"/>
                    <a:pt x="18520" y="12889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</p:grpSp>
      <p:grpSp>
        <p:nvGrpSpPr>
          <p:cNvPr id="1919" name="Group 1919"/>
          <p:cNvGrpSpPr/>
          <p:nvPr/>
        </p:nvGrpSpPr>
        <p:grpSpPr>
          <a:xfrm>
            <a:off x="7019921" y="4940292"/>
            <a:ext cx="358737" cy="297576"/>
            <a:chOff x="0" y="0"/>
            <a:chExt cx="358735" cy="297574"/>
          </a:xfrm>
        </p:grpSpPr>
        <p:sp>
          <p:nvSpPr>
            <p:cNvPr id="1914" name="Shape 1914"/>
            <p:cNvSpPr/>
            <p:nvPr/>
          </p:nvSpPr>
          <p:spPr>
            <a:xfrm>
              <a:off x="-1" y="0"/>
              <a:ext cx="358737" cy="287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0623" fill="norm" stroke="1" extrusionOk="0">
                  <a:moveTo>
                    <a:pt x="1919" y="6857"/>
                  </a:moveTo>
                  <a:cubicBezTo>
                    <a:pt x="744" y="7018"/>
                    <a:pt x="-110" y="8412"/>
                    <a:pt x="11" y="9971"/>
                  </a:cubicBezTo>
                  <a:cubicBezTo>
                    <a:pt x="81" y="10871"/>
                    <a:pt x="470" y="11672"/>
                    <a:pt x="1058" y="12130"/>
                  </a:cubicBezTo>
                  <a:lnTo>
                    <a:pt x="1047" y="12097"/>
                  </a:lnTo>
                  <a:cubicBezTo>
                    <a:pt x="237" y="13237"/>
                    <a:pt x="282" y="15025"/>
                    <a:pt x="1147" y="16091"/>
                  </a:cubicBezTo>
                  <a:cubicBezTo>
                    <a:pt x="1608" y="16659"/>
                    <a:pt x="2236" y="16931"/>
                    <a:pt x="2864" y="16834"/>
                  </a:cubicBezTo>
                  <a:lnTo>
                    <a:pt x="2853" y="16853"/>
                  </a:lnTo>
                  <a:cubicBezTo>
                    <a:pt x="3897" y="19265"/>
                    <a:pt x="6219" y="20100"/>
                    <a:pt x="8040" y="18718"/>
                  </a:cubicBezTo>
                  <a:cubicBezTo>
                    <a:pt x="8063" y="18700"/>
                    <a:pt x="8086" y="18683"/>
                    <a:pt x="8108" y="18665"/>
                  </a:cubicBezTo>
                  <a:lnTo>
                    <a:pt x="8102" y="18668"/>
                  </a:lnTo>
                  <a:cubicBezTo>
                    <a:pt x="9122" y="20688"/>
                    <a:pt x="11186" y="21231"/>
                    <a:pt x="12712" y="19881"/>
                  </a:cubicBezTo>
                  <a:cubicBezTo>
                    <a:pt x="13352" y="19315"/>
                    <a:pt x="13823" y="18473"/>
                    <a:pt x="14046" y="17498"/>
                  </a:cubicBezTo>
                  <a:lnTo>
                    <a:pt x="14050" y="17522"/>
                  </a:lnTo>
                  <a:cubicBezTo>
                    <a:pt x="15384" y="18621"/>
                    <a:pt x="17141" y="18085"/>
                    <a:pt x="17974" y="16325"/>
                  </a:cubicBezTo>
                  <a:cubicBezTo>
                    <a:pt x="18256" y="15729"/>
                    <a:pt x="18406" y="15039"/>
                    <a:pt x="18406" y="14336"/>
                  </a:cubicBezTo>
                  <a:lnTo>
                    <a:pt x="18400" y="14357"/>
                  </a:lnTo>
                  <a:cubicBezTo>
                    <a:pt x="20223" y="14013"/>
                    <a:pt x="21490" y="11783"/>
                    <a:pt x="21229" y="9377"/>
                  </a:cubicBezTo>
                  <a:cubicBezTo>
                    <a:pt x="21148" y="8627"/>
                    <a:pt x="20922" y="7918"/>
                    <a:pt x="20573" y="7318"/>
                  </a:cubicBezTo>
                  <a:lnTo>
                    <a:pt x="20566" y="7316"/>
                  </a:lnTo>
                  <a:cubicBezTo>
                    <a:pt x="21137" y="5554"/>
                    <a:pt x="20520" y="3512"/>
                    <a:pt x="19188" y="2756"/>
                  </a:cubicBezTo>
                  <a:cubicBezTo>
                    <a:pt x="19076" y="2693"/>
                    <a:pt x="18961" y="2640"/>
                    <a:pt x="18843" y="2597"/>
                  </a:cubicBezTo>
                  <a:lnTo>
                    <a:pt x="18852" y="2591"/>
                  </a:lnTo>
                  <a:cubicBezTo>
                    <a:pt x="18618" y="879"/>
                    <a:pt x="17375" y="-258"/>
                    <a:pt x="16075" y="50"/>
                  </a:cubicBezTo>
                  <a:cubicBezTo>
                    <a:pt x="15529" y="180"/>
                    <a:pt x="15034" y="555"/>
                    <a:pt x="14675" y="1113"/>
                  </a:cubicBezTo>
                  <a:lnTo>
                    <a:pt x="14679" y="1117"/>
                  </a:lnTo>
                  <a:cubicBezTo>
                    <a:pt x="13960" y="-129"/>
                    <a:pt x="12611" y="-369"/>
                    <a:pt x="11668" y="582"/>
                  </a:cubicBezTo>
                  <a:cubicBezTo>
                    <a:pt x="11406" y="845"/>
                    <a:pt x="11194" y="1183"/>
                    <a:pt x="11048" y="1572"/>
                  </a:cubicBezTo>
                  <a:lnTo>
                    <a:pt x="11055" y="1618"/>
                  </a:lnTo>
                  <a:cubicBezTo>
                    <a:pt x="10022" y="274"/>
                    <a:pt x="8360" y="291"/>
                    <a:pt x="7343" y="1657"/>
                  </a:cubicBezTo>
                  <a:cubicBezTo>
                    <a:pt x="7165" y="1895"/>
                    <a:pt x="7014" y="2167"/>
                    <a:pt x="6895" y="2463"/>
                  </a:cubicBezTo>
                  <a:lnTo>
                    <a:pt x="6887" y="2485"/>
                  </a:lnTo>
                  <a:cubicBezTo>
                    <a:pt x="5303" y="1260"/>
                    <a:pt x="3266" y="1962"/>
                    <a:pt x="2338" y="4053"/>
                  </a:cubicBezTo>
                  <a:cubicBezTo>
                    <a:pt x="1962" y="4900"/>
                    <a:pt x="1812" y="5889"/>
                    <a:pt x="1913" y="6862"/>
                  </a:cubicBezTo>
                  <a:close/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91955" y="249685"/>
              <a:ext cx="59797" cy="47890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110990" y="237154"/>
              <a:ext cx="39865" cy="31927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123381" y="239681"/>
              <a:ext cx="19933" cy="15964"/>
            </a:xfrm>
            <a:prstGeom prst="ellips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918" name="Shape 1918"/>
            <p:cNvSpPr/>
            <p:nvPr/>
          </p:nvSpPr>
          <p:spPr>
            <a:xfrm>
              <a:off x="17852" y="15509"/>
              <a:ext cx="329120" cy="244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555"/>
                  </a:moveTo>
                  <a:cubicBezTo>
                    <a:pt x="417" y="13915"/>
                    <a:pt x="899" y="14078"/>
                    <a:pt x="1381" y="14023"/>
                  </a:cubicBezTo>
                  <a:moveTo>
                    <a:pt x="2000" y="19344"/>
                  </a:moveTo>
                  <a:cubicBezTo>
                    <a:pt x="2207" y="19308"/>
                    <a:pt x="2410" y="19233"/>
                    <a:pt x="2604" y="19120"/>
                  </a:cubicBezTo>
                  <a:moveTo>
                    <a:pt x="7435" y="20578"/>
                  </a:moveTo>
                  <a:cubicBezTo>
                    <a:pt x="7532" y="20937"/>
                    <a:pt x="7654" y="21279"/>
                    <a:pt x="7799" y="21600"/>
                  </a:cubicBezTo>
                  <a:moveTo>
                    <a:pt x="14381" y="20160"/>
                  </a:moveTo>
                  <a:cubicBezTo>
                    <a:pt x="14456" y="19795"/>
                    <a:pt x="14505" y="19419"/>
                    <a:pt x="14527" y="19039"/>
                  </a:cubicBezTo>
                  <a:moveTo>
                    <a:pt x="19208" y="16270"/>
                  </a:moveTo>
                  <a:cubicBezTo>
                    <a:pt x="19208" y="14502"/>
                    <a:pt x="18520" y="12889"/>
                    <a:pt x="17436" y="12115"/>
                  </a:cubicBezTo>
                  <a:moveTo>
                    <a:pt x="20811" y="9204"/>
                  </a:moveTo>
                  <a:cubicBezTo>
                    <a:pt x="21153" y="8777"/>
                    <a:pt x="21423" y="8239"/>
                    <a:pt x="21600" y="7632"/>
                  </a:cubicBezTo>
                  <a:moveTo>
                    <a:pt x="19744" y="2561"/>
                  </a:moveTo>
                  <a:cubicBezTo>
                    <a:pt x="19747" y="2312"/>
                    <a:pt x="19733" y="2063"/>
                    <a:pt x="19702" y="1818"/>
                  </a:cubicBezTo>
                  <a:moveTo>
                    <a:pt x="15078" y="0"/>
                  </a:moveTo>
                  <a:cubicBezTo>
                    <a:pt x="14912" y="285"/>
                    <a:pt x="14776" y="604"/>
                    <a:pt x="14673" y="947"/>
                  </a:cubicBezTo>
                  <a:moveTo>
                    <a:pt x="11061" y="564"/>
                  </a:moveTo>
                  <a:cubicBezTo>
                    <a:pt x="10973" y="823"/>
                    <a:pt x="10907" y="1098"/>
                    <a:pt x="10865" y="1381"/>
                  </a:cubicBezTo>
                  <a:moveTo>
                    <a:pt x="7163" y="2480"/>
                  </a:moveTo>
                  <a:cubicBezTo>
                    <a:pt x="6949" y="2175"/>
                    <a:pt x="6711" y="1909"/>
                    <a:pt x="6454" y="1688"/>
                  </a:cubicBezTo>
                  <a:moveTo>
                    <a:pt x="946" y="7074"/>
                  </a:moveTo>
                  <a:cubicBezTo>
                    <a:pt x="973" y="7356"/>
                    <a:pt x="1014" y="7635"/>
                    <a:pt x="1070" y="7907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Shape 1921"/>
          <p:cNvSpPr/>
          <p:nvPr>
            <p:ph type="sldNum" sz="quarter" idx="4294967295"/>
          </p:nvPr>
        </p:nvSpPr>
        <p:spPr>
          <a:xfrm>
            <a:off x="8573631" y="6451701"/>
            <a:ext cx="390982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22" name="Shape 1922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Dynamic Branch Prediction</a:t>
            </a:r>
          </a:p>
        </p:txBody>
      </p:sp>
      <p:sp>
        <p:nvSpPr>
          <p:cNvPr id="1923" name="Shape 1923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In deeper and superscalar pipelines, branch penalty is more significant</a:t>
            </a:r>
          </a:p>
          <a:p>
            <a:pPr>
              <a:spcBef>
                <a:spcPts val="600"/>
              </a:spcBef>
              <a:defRPr sz="2800"/>
            </a:pPr>
            <a:r>
              <a:t>Use dynamic prediction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Branch prediction buffer (aka branch history table)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Indexed by recent branch instruction addresses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Stores outcome (taken/not taken)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To execute a branch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Check table, expect the same outcome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Start fetching from fall-through or target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If wrong, flush pipeline and flip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Shape 1925"/>
          <p:cNvSpPr/>
          <p:nvPr>
            <p:ph type="sldNum" sz="quarter" idx="4294967295"/>
          </p:nvPr>
        </p:nvSpPr>
        <p:spPr>
          <a:xfrm>
            <a:off x="8573631" y="6451701"/>
            <a:ext cx="390982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26" name="Shape 192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1-Bit Predictor: Shortcoming</a:t>
            </a:r>
          </a:p>
        </p:txBody>
      </p:sp>
      <p:sp>
        <p:nvSpPr>
          <p:cNvPr id="1927" name="Shape 1927"/>
          <p:cNvSpPr/>
          <p:nvPr>
            <p:ph type="body" idx="4294967295"/>
          </p:nvPr>
        </p:nvSpPr>
        <p:spPr>
          <a:xfrm>
            <a:off x="684212" y="1125537"/>
            <a:ext cx="8270876" cy="324008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Consider a loop branch: 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branches nine times in a row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then is not taken once. </a:t>
            </a:r>
          </a:p>
          <a:p>
            <a:pPr/>
            <a:r>
              <a:t>What is the prediction accuracy for this branch, assuming the prediction bit for this branch remains in the prediction buffer?</a:t>
            </a:r>
          </a:p>
        </p:txBody>
      </p:sp>
      <p:sp>
        <p:nvSpPr>
          <p:cNvPr id="1928" name="Shape 1928"/>
          <p:cNvSpPr/>
          <p:nvPr/>
        </p:nvSpPr>
        <p:spPr>
          <a:xfrm>
            <a:off x="250825" y="4292600"/>
            <a:ext cx="7058025" cy="1705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42950" indent="-285750">
              <a:buClr>
                <a:srgbClr val="91AFBF"/>
              </a:buClr>
              <a:buSzPct val="55000"/>
              <a:buFont typeface="Wingdings"/>
              <a:buChar char="■"/>
              <a:defRPr sz="2800"/>
            </a:pPr>
            <a:r>
              <a:t>Mispredict as taken on last iteration of inner loop</a:t>
            </a:r>
          </a:p>
          <a:p>
            <a:pPr lvl="1" marL="742950" indent="-285750">
              <a:buClr>
                <a:srgbClr val="91AFBF"/>
              </a:buClr>
              <a:buSzPct val="55000"/>
              <a:buFont typeface="Wingdings"/>
              <a:buChar char="■"/>
              <a:defRPr sz="2800"/>
            </a:pPr>
            <a:r>
              <a:t>Then mispredict as not taken on first iteration of inner loop next time around</a:t>
            </a:r>
          </a:p>
        </p:txBody>
      </p:sp>
      <p:sp>
        <p:nvSpPr>
          <p:cNvPr id="1929" name="Shape 1929"/>
          <p:cNvSpPr/>
          <p:nvPr/>
        </p:nvSpPr>
        <p:spPr>
          <a:xfrm>
            <a:off x="6617327" y="1412875"/>
            <a:ext cx="1843421" cy="8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2800">
                <a:solidFill>
                  <a:srgbClr val="008000"/>
                </a:solidFill>
              </a:defRPr>
            </a:pPr>
            <a:r>
              <a:t>90% time </a:t>
            </a:r>
          </a:p>
          <a:p>
            <a:pPr algn="ctr">
              <a:defRPr b="1" sz="2800">
                <a:solidFill>
                  <a:srgbClr val="008000"/>
                </a:solidFill>
              </a:defRPr>
            </a:pPr>
            <a:r>
              <a:t>Taken</a:t>
            </a:r>
          </a:p>
        </p:txBody>
      </p:sp>
      <p:sp>
        <p:nvSpPr>
          <p:cNvPr id="1930" name="Shape 1930"/>
          <p:cNvSpPr/>
          <p:nvPr/>
        </p:nvSpPr>
        <p:spPr>
          <a:xfrm>
            <a:off x="7049921" y="4778375"/>
            <a:ext cx="1843421" cy="8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2800">
                <a:solidFill>
                  <a:srgbClr val="C00000"/>
                </a:solidFill>
              </a:defRPr>
            </a:pPr>
            <a:r>
              <a:t>80% time </a:t>
            </a:r>
          </a:p>
          <a:p>
            <a:pPr algn="ctr">
              <a:defRPr b="1" sz="2800">
                <a:solidFill>
                  <a:srgbClr val="C00000"/>
                </a:solidFill>
              </a:defRPr>
            </a:pPr>
            <a:r>
              <a:t>Accurate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mph" nodeType="afterEffect" presetSubtype="0" presetID="35" grpId="4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0" grpId="4"/>
      <p:bldP build="whole" bldLvl="1" animBg="1" rev="0" advAuto="0" spid="1928" grpId="2"/>
      <p:bldP build="whole" bldLvl="1" animBg="1" rev="0" advAuto="0" spid="1930" grpId="3"/>
      <p:bldP build="whole" bldLvl="1" animBg="1" rev="0" advAuto="0" spid="192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53" name="Shape 25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Building a Datapath</a:t>
            </a:r>
          </a:p>
        </p:txBody>
      </p:sp>
      <p:sp>
        <p:nvSpPr>
          <p:cNvPr id="254" name="Shape 254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Datapath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Elements that process data and addresses</a:t>
            </a:r>
            <a:br/>
            <a:r>
              <a:t>in the CPU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Registers, ALUs, mux’s, memories, …</a:t>
            </a:r>
          </a:p>
          <a:p>
            <a:pPr/>
            <a:r>
              <a:t>We will build a MIPS datapath incrementally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Refining the overview design</a:t>
            </a:r>
          </a:p>
        </p:txBody>
      </p:sp>
      <p:sp>
        <p:nvSpPr>
          <p:cNvPr id="255" name="Shape 255"/>
          <p:cNvSpPr/>
          <p:nvPr/>
        </p:nvSpPr>
        <p:spPr>
          <a:xfrm rot="5400000">
            <a:off x="7664712" y="1128625"/>
            <a:ext cx="2607914" cy="3506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ECEAAC"/>
                </a:solidFill>
              </a:defRPr>
            </a:lvl1pPr>
          </a:lstStyle>
          <a:p>
            <a:pPr/>
            <a:r>
              <a:t>§4.3 Building a Datapath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Shape 1932"/>
          <p:cNvSpPr/>
          <p:nvPr>
            <p:ph type="body" idx="4294967295"/>
          </p:nvPr>
        </p:nvSpPr>
        <p:spPr>
          <a:xfrm>
            <a:off x="684212" y="1098550"/>
            <a:ext cx="8270876" cy="511175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Only change prediction on two successive mispredictions</a:t>
            </a:r>
          </a:p>
        </p:txBody>
      </p:sp>
      <p:sp>
        <p:nvSpPr>
          <p:cNvPr id="1933" name="Shape 1933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34" name="f04-63-P374493.png" descr="f04-63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187" y="2492375"/>
            <a:ext cx="6132513" cy="3722688"/>
          </a:xfrm>
          <a:prstGeom prst="rect">
            <a:avLst/>
          </a:prstGeom>
          <a:ln w="12700">
            <a:miter lim="400000"/>
          </a:ln>
        </p:spPr>
      </p:pic>
      <p:sp>
        <p:nvSpPr>
          <p:cNvPr id="1935" name="Shape 193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2-Bit Predictor</a:t>
            </a:r>
          </a:p>
        </p:txBody>
      </p:sp>
      <p:sp>
        <p:nvSpPr>
          <p:cNvPr id="1936" name="Shape 1936"/>
          <p:cNvSpPr/>
          <p:nvPr/>
        </p:nvSpPr>
        <p:spPr>
          <a:xfrm>
            <a:off x="6816725" y="3106737"/>
            <a:ext cx="2219326" cy="241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t>a branch that strongly favors taken or not taken—as many branches do—will be mispredicted only once.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Branch Delay Slot</a:t>
            </a:r>
          </a:p>
        </p:txBody>
      </p:sp>
      <p:sp>
        <p:nvSpPr>
          <p:cNvPr id="1939" name="Shape 1939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4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187" y="1079500"/>
            <a:ext cx="5918201" cy="4294188"/>
          </a:xfrm>
          <a:prstGeom prst="rect">
            <a:avLst/>
          </a:prstGeom>
          <a:ln w="12700">
            <a:miter lim="400000"/>
          </a:ln>
        </p:spPr>
      </p:pic>
      <p:sp>
        <p:nvSpPr>
          <p:cNvPr id="1941" name="Shape 1941"/>
          <p:cNvSpPr/>
          <p:nvPr/>
        </p:nvSpPr>
        <p:spPr>
          <a:xfrm>
            <a:off x="611187" y="5407025"/>
            <a:ext cx="1873251" cy="1227793"/>
          </a:xfrm>
          <a:prstGeom prst="rect">
            <a:avLst/>
          </a:prstGeom>
          <a:solidFill>
            <a:srgbClr val="009900">
              <a:alpha val="4705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BDS is scheduled with an independent instruction from before the branch.</a:t>
            </a:r>
          </a:p>
        </p:txBody>
      </p:sp>
      <p:sp>
        <p:nvSpPr>
          <p:cNvPr id="1942" name="Shape 1942"/>
          <p:cNvSpPr/>
          <p:nvPr/>
        </p:nvSpPr>
        <p:spPr>
          <a:xfrm>
            <a:off x="2771775" y="5508625"/>
            <a:ext cx="1582738" cy="999193"/>
          </a:xfrm>
          <a:prstGeom prst="rect">
            <a:avLst/>
          </a:prstGeom>
          <a:solidFill>
            <a:srgbClr val="C00000">
              <a:alpha val="3411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BDS is scheduled from the target of the branch</a:t>
            </a:r>
          </a:p>
        </p:txBody>
      </p:sp>
      <p:sp>
        <p:nvSpPr>
          <p:cNvPr id="1943" name="Shape 1943"/>
          <p:cNvSpPr/>
          <p:nvPr/>
        </p:nvSpPr>
        <p:spPr>
          <a:xfrm>
            <a:off x="4660900" y="5527675"/>
            <a:ext cx="1633538" cy="1227793"/>
          </a:xfrm>
          <a:prstGeom prst="rect">
            <a:avLst/>
          </a:prstGeom>
          <a:solidFill>
            <a:srgbClr val="C00000">
              <a:alpha val="3803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BDS may be scheduled from the not-taken fall-through</a:t>
            </a:r>
            <a:br/>
          </a:p>
        </p:txBody>
      </p:sp>
      <p:sp>
        <p:nvSpPr>
          <p:cNvPr id="1944" name="Shape 1944"/>
          <p:cNvSpPr/>
          <p:nvPr/>
        </p:nvSpPr>
        <p:spPr>
          <a:xfrm>
            <a:off x="6853237" y="1222375"/>
            <a:ext cx="2303463" cy="4884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/>
            </a:pPr>
            <a:r>
              <a:t>For (b) &amp; (c):</a:t>
            </a:r>
          </a:p>
          <a:p>
            <a:pPr>
              <a:buSzPct val="100000"/>
              <a:buFont typeface="Arial"/>
              <a:buChar char="•"/>
              <a:defRPr sz="1800"/>
            </a:pPr>
            <a:r>
              <a:t>usually the target instruction will need to be copied because it can be reached by another path.</a:t>
            </a:r>
          </a:p>
          <a:p>
            <a:pPr>
              <a:buSzPct val="100000"/>
              <a:buFont typeface="Arial"/>
              <a:buChar char="•"/>
              <a:defRPr sz="1800"/>
            </a:pPr>
            <a:r>
              <a:t>it must be OK to execute the sub instruction when the branch goes in the unexpected direction. </a:t>
            </a:r>
          </a:p>
          <a:p>
            <a:pPr>
              <a:buSzPct val="100000"/>
              <a:buFont typeface="Arial"/>
              <a:buChar char="•"/>
              <a:defRPr sz="1800"/>
            </a:pPr>
            <a:r>
              <a:t>By “OK” we mean that the work is wasted, but the program will still execute</a:t>
            </a:r>
            <a:br/>
            <a:r>
              <a:t>correctly </a:t>
            </a:r>
            <a:br/>
          </a:p>
        </p:txBody>
      </p:sp>
      <p:sp>
        <p:nvSpPr>
          <p:cNvPr id="1945" name="Shape 1945"/>
          <p:cNvSpPr/>
          <p:nvPr/>
        </p:nvSpPr>
        <p:spPr>
          <a:xfrm rot="16200000">
            <a:off x="-53579" y="4306629"/>
            <a:ext cx="1255575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9900"/>
                </a:solidFill>
              </a:defRPr>
            </a:lvl1pPr>
          </a:lstStyle>
          <a:p>
            <a:pPr/>
            <a:r>
              <a:t>Best Option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Shape 1947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48" name="Shape 194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Calculating the Branch Target</a:t>
            </a:r>
          </a:p>
        </p:txBody>
      </p:sp>
      <p:sp>
        <p:nvSpPr>
          <p:cNvPr id="1949" name="Shape 1949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Even with predictor, still need to calculate the target address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1-cycle penalty for a taken branch</a:t>
            </a:r>
          </a:p>
          <a:p>
            <a:pPr/>
            <a:r>
              <a:t>Branch target buffer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Cache of target addresses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Indexed by PC when instruction fetched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If hit and instruction is branch predicted taken, can fetch target immediately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Shape 195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More on Predicting</a:t>
            </a:r>
          </a:p>
        </p:txBody>
      </p:sp>
      <p:sp>
        <p:nvSpPr>
          <p:cNvPr id="1952" name="Shape 1952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  <a:r>
              <a:t>correlating predictor: </a:t>
            </a:r>
            <a:r>
              <a:rPr b="0"/>
              <a:t>A branch predictor that combines local behavior of a particular branch and global information about the behavior of some recent number of</a:t>
            </a:r>
            <a:br>
              <a:rPr b="0"/>
            </a:br>
            <a:r>
              <a:rPr b="0"/>
              <a:t>executed branches.</a:t>
            </a:r>
            <a:br>
              <a:rPr b="0"/>
            </a:br>
          </a:p>
        </p:txBody>
      </p:sp>
      <p:sp>
        <p:nvSpPr>
          <p:cNvPr id="1953" name="Shape 1953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54" name="f04-63-P374493.png" descr="f04-63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149725"/>
            <a:ext cx="2520950" cy="1528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5" name="f04-63-P374493.png" descr="f04-63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6687" y="4149725"/>
            <a:ext cx="2519363" cy="15287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8" name="Group 1958"/>
          <p:cNvGrpSpPr/>
          <p:nvPr/>
        </p:nvGrpSpPr>
        <p:grpSpPr>
          <a:xfrm>
            <a:off x="3635375" y="3860800"/>
            <a:ext cx="2016125" cy="1817688"/>
            <a:chOff x="0" y="0"/>
            <a:chExt cx="2016125" cy="1817687"/>
          </a:xfrm>
        </p:grpSpPr>
        <p:sp>
          <p:nvSpPr>
            <p:cNvPr id="1956" name="Shape 1956"/>
            <p:cNvSpPr/>
            <p:nvPr/>
          </p:nvSpPr>
          <p:spPr>
            <a:xfrm>
              <a:off x="0" y="0"/>
              <a:ext cx="2016125" cy="1817688"/>
            </a:xfrm>
            <a:prstGeom prst="diamond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04031" y="409247"/>
              <a:ext cx="1008063" cy="999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Recent branch Taken?</a:t>
              </a:r>
            </a:p>
          </p:txBody>
        </p:sp>
      </p:grpSp>
      <p:sp>
        <p:nvSpPr>
          <p:cNvPr id="1959" name="Shape 1959"/>
          <p:cNvSpPr/>
          <p:nvPr/>
        </p:nvSpPr>
        <p:spPr>
          <a:xfrm>
            <a:off x="5651500" y="4797425"/>
            <a:ext cx="914400" cy="0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960" name="Shape 1960"/>
          <p:cNvSpPr/>
          <p:nvPr/>
        </p:nvSpPr>
        <p:spPr>
          <a:xfrm flipH="1">
            <a:off x="2771775" y="4797425"/>
            <a:ext cx="863600" cy="0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961" name="Shape 1961"/>
          <p:cNvSpPr/>
          <p:nvPr/>
        </p:nvSpPr>
        <p:spPr>
          <a:xfrm>
            <a:off x="3132137" y="4437062"/>
            <a:ext cx="363896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No</a:t>
            </a:r>
          </a:p>
        </p:txBody>
      </p:sp>
      <p:sp>
        <p:nvSpPr>
          <p:cNvPr id="1962" name="Shape 1962"/>
          <p:cNvSpPr/>
          <p:nvPr/>
        </p:nvSpPr>
        <p:spPr>
          <a:xfrm>
            <a:off x="5867400" y="4437062"/>
            <a:ext cx="43563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Yes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Shape 196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More on Predicting</a:t>
            </a:r>
          </a:p>
        </p:txBody>
      </p:sp>
      <p:sp>
        <p:nvSpPr>
          <p:cNvPr id="1965" name="Shape 1965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b="1"/>
            </a:pPr>
            <a:r>
              <a:t>Tournament predictor: </a:t>
            </a:r>
            <a:r>
              <a:rPr b="0"/>
              <a:t>A branch predictor with multiple predictions for each</a:t>
            </a:r>
            <a:br>
              <a:rPr b="0"/>
            </a:br>
            <a:r>
              <a:rPr b="0"/>
              <a:t>branch and a selection mechanism that chooses which predictor to enable for a given branch. </a:t>
            </a:r>
            <a:br>
              <a:rPr b="0"/>
            </a:br>
          </a:p>
        </p:txBody>
      </p:sp>
      <p:sp>
        <p:nvSpPr>
          <p:cNvPr id="1966" name="Shape 1966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Shape 1968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69" name="Shape 196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Exceptions and Interrupts</a:t>
            </a:r>
          </a:p>
        </p:txBody>
      </p:sp>
      <p:sp>
        <p:nvSpPr>
          <p:cNvPr id="1970" name="Shape 1970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“Unexpected” events requiring change</a:t>
            </a:r>
            <a:br/>
            <a:r>
              <a:t>in flow of control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Different ISAs use the terms differently</a:t>
            </a:r>
          </a:p>
          <a:p>
            <a:pPr>
              <a:spcBef>
                <a:spcPts val="600"/>
              </a:spcBef>
              <a:defRPr sz="2800"/>
            </a:pPr>
            <a:r>
              <a:t>Exception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Arises within the CPU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e.g., undefined opcode, overflow, syscall, …</a:t>
            </a:r>
          </a:p>
          <a:p>
            <a:pPr>
              <a:spcBef>
                <a:spcPts val="600"/>
              </a:spcBef>
              <a:defRPr sz="2800"/>
            </a:pPr>
            <a:r>
              <a:t>Interrupt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From an external I/O controller</a:t>
            </a:r>
          </a:p>
          <a:p>
            <a:pPr>
              <a:spcBef>
                <a:spcPts val="600"/>
              </a:spcBef>
              <a:defRPr sz="2800"/>
            </a:pPr>
            <a:r>
              <a:t>Dealing with them without sacrificing performance is hard</a:t>
            </a:r>
          </a:p>
        </p:txBody>
      </p:sp>
      <p:sp>
        <p:nvSpPr>
          <p:cNvPr id="1971" name="Shape 1971"/>
          <p:cNvSpPr/>
          <p:nvPr/>
        </p:nvSpPr>
        <p:spPr>
          <a:xfrm rot="5400000">
            <a:off x="8103272" y="690066"/>
            <a:ext cx="1730795" cy="3506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ECEAAC"/>
                </a:solidFill>
              </a:defRPr>
            </a:lvl1pPr>
          </a:lstStyle>
          <a:p>
            <a:pPr/>
            <a:r>
              <a:t>§4.9 Exceptions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74" name="Shape 197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Handling Exceptions</a:t>
            </a:r>
          </a:p>
        </p:txBody>
      </p:sp>
      <p:sp>
        <p:nvSpPr>
          <p:cNvPr id="1975" name="Shape 1975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In MIPS, exceptions managed by a System Control Coprocessor (CP0)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Save PC of offending (or interrupted) instruction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In MIPS: Exception Program Counter (EPC)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Save indication of the problem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In MIPS: Cause register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We’ll assume 1-bit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000"/>
            </a:pPr>
            <a:r>
              <a:t>0 for undefined opcode, 1 for overflow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Jump to handler at 8000 00180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hape 1977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78" name="Shape 197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An Alternate Mechanism</a:t>
            </a:r>
          </a:p>
        </p:txBody>
      </p:sp>
      <p:sp>
        <p:nvSpPr>
          <p:cNvPr id="1979" name="Shape 1979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  <a:r>
              <a:t>Vectored Interrupts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Handler address determined by the cause</a:t>
            </a:r>
          </a:p>
          <a:p>
            <a:pPr>
              <a:lnSpc>
                <a:spcPct val="90000"/>
              </a:lnSpc>
            </a:pPr>
            <a:r>
              <a:t>Example: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Undefined opcode:	C000 0000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Overflow:			C000 0020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…:				C000 0040</a:t>
            </a:r>
          </a:p>
          <a:p>
            <a:pPr>
              <a:lnSpc>
                <a:spcPct val="90000"/>
              </a:lnSpc>
            </a:pPr>
            <a:r>
              <a:t>Instructions either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Deal with the interrupt, or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Jump to real handler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Shape 1981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82" name="Shape 1982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Handler Actions</a:t>
            </a:r>
          </a:p>
        </p:txBody>
      </p:sp>
      <p:sp>
        <p:nvSpPr>
          <p:cNvPr id="1983" name="Shape 1983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  <a:r>
              <a:t>Read cause, and transfer to relevant handler</a:t>
            </a:r>
          </a:p>
          <a:p>
            <a:pPr>
              <a:lnSpc>
                <a:spcPct val="90000"/>
              </a:lnSpc>
            </a:pPr>
            <a:r>
              <a:t>Determine action required</a:t>
            </a:r>
          </a:p>
          <a:p>
            <a:pPr>
              <a:lnSpc>
                <a:spcPct val="90000"/>
              </a:lnSpc>
            </a:pPr>
            <a:r>
              <a:t>If restartable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Take corrective action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use EPC to return to program</a:t>
            </a:r>
          </a:p>
          <a:p>
            <a:pPr>
              <a:lnSpc>
                <a:spcPct val="90000"/>
              </a:lnSpc>
            </a:pPr>
            <a:r>
              <a:t>Otherwise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Terminate program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Report error using EPC, cause, 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hape 1985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86" name="Shape 198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Exceptions in a Pipeline</a:t>
            </a:r>
          </a:p>
        </p:txBody>
      </p:sp>
      <p:sp>
        <p:nvSpPr>
          <p:cNvPr id="1987" name="Shape 1987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  <a:r>
              <a:t>Another form of control hazard</a:t>
            </a:r>
          </a:p>
          <a:p>
            <a:pPr>
              <a:lnSpc>
                <a:spcPct val="90000"/>
              </a:lnSpc>
            </a:pPr>
            <a:r>
              <a:t>Consider overflow on add in EX stage</a:t>
            </a:r>
          </a:p>
          <a:p>
            <a:pPr lvl="1" marL="285750" indent="171450">
              <a:lnSpc>
                <a:spcPct val="90000"/>
              </a:lnSpc>
              <a:spcBef>
                <a:spcPts val="0"/>
              </a:spcBef>
              <a:buSzTx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 $1, $2, $1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Prevent $1 from being clobbered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Complete previous instructions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Flush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add</a:t>
            </a:r>
            <a:r>
              <a:t> and subsequent instructions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Set Cause and EPC register values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Transfer control to handler</a:t>
            </a:r>
          </a:p>
          <a:p>
            <a:pPr>
              <a:lnSpc>
                <a:spcPct val="90000"/>
              </a:lnSpc>
            </a:pPr>
            <a:r>
              <a:t>Similar to mispredicted branch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Use much of the same hardware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58" name="Shape 25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Instruction Fetch</a:t>
            </a:r>
          </a:p>
        </p:txBody>
      </p:sp>
      <p:grpSp>
        <p:nvGrpSpPr>
          <p:cNvPr id="262" name="Group 262"/>
          <p:cNvGrpSpPr/>
          <p:nvPr/>
        </p:nvGrpSpPr>
        <p:grpSpPr>
          <a:xfrm>
            <a:off x="611187" y="4335462"/>
            <a:ext cx="1566885" cy="711201"/>
            <a:chOff x="0" y="0"/>
            <a:chExt cx="1566883" cy="711200"/>
          </a:xfrm>
        </p:grpSpPr>
        <p:sp>
          <p:nvSpPr>
            <p:cNvPr id="259" name="Shape 259"/>
            <p:cNvSpPr/>
            <p:nvPr/>
          </p:nvSpPr>
          <p:spPr>
            <a:xfrm>
              <a:off x="0" y="101600"/>
              <a:ext cx="914400" cy="609601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260" name="Shape 260"/>
            <p:cNvSpPr/>
            <p:nvPr/>
          </p:nvSpPr>
          <p:spPr>
            <a:xfrm flipH="1">
              <a:off x="990600" y="-1"/>
              <a:ext cx="576284" cy="2159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0" y="101600"/>
              <a:ext cx="914400" cy="541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32-bit register</a:t>
              </a:r>
            </a:p>
          </p:txBody>
        </p:sp>
      </p:grpSp>
      <p:grpSp>
        <p:nvGrpSpPr>
          <p:cNvPr id="266" name="Group 266"/>
          <p:cNvGrpSpPr/>
          <p:nvPr/>
        </p:nvGrpSpPr>
        <p:grpSpPr>
          <a:xfrm>
            <a:off x="6510325" y="3498847"/>
            <a:ext cx="2238388" cy="1225553"/>
            <a:chOff x="0" y="0"/>
            <a:chExt cx="2238386" cy="1225552"/>
          </a:xfrm>
        </p:grpSpPr>
        <p:sp>
          <p:nvSpPr>
            <p:cNvPr id="263" name="Shape 263"/>
            <p:cNvSpPr/>
            <p:nvPr/>
          </p:nvSpPr>
          <p:spPr>
            <a:xfrm>
              <a:off x="798523" y="361952"/>
              <a:ext cx="1439864" cy="863601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264" name="Shape 264"/>
            <p:cNvSpPr/>
            <p:nvPr/>
          </p:nvSpPr>
          <p:spPr>
            <a:xfrm>
              <a:off x="0" y="-1"/>
              <a:ext cx="722331" cy="47626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798523" y="361952"/>
              <a:ext cx="1439864" cy="7705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Increment by 4 for next instruction</a:t>
              </a:r>
            </a:p>
          </p:txBody>
        </p:sp>
      </p:grpSp>
      <p:pic>
        <p:nvPicPr>
          <p:cNvPr id="267" name="f04-06-P374493.png" descr="f04-06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4075" y="1628775"/>
            <a:ext cx="5143500" cy="401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6062" y="-30163"/>
            <a:ext cx="2657476" cy="1603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hape 1989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90" name="f04-66-P374493.png" descr="f04-66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50" y="1268412"/>
            <a:ext cx="8021638" cy="4818063"/>
          </a:xfrm>
          <a:prstGeom prst="rect">
            <a:avLst/>
          </a:prstGeom>
          <a:ln w="12700">
            <a:miter lim="400000"/>
          </a:ln>
        </p:spPr>
      </p:pic>
      <p:sp>
        <p:nvSpPr>
          <p:cNvPr id="1991" name="Shape 199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Pipeline with Exceptions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Shape 1993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94" name="Shape 199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Exception Properties</a:t>
            </a:r>
          </a:p>
        </p:txBody>
      </p:sp>
      <p:sp>
        <p:nvSpPr>
          <p:cNvPr id="1995" name="Shape 1995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Restartable exceptions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Pipeline can flush the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Handler executes, then returns to the instruction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Refetched and executed from scratch</a:t>
            </a:r>
          </a:p>
          <a:p>
            <a:pPr/>
            <a:r>
              <a:t>PC saved in EPC register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Identifies causing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Actually PC + 4 is saved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Handler must adjust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Shape 1997"/>
          <p:cNvSpPr/>
          <p:nvPr>
            <p:ph type="title" idx="4294967295"/>
          </p:nvPr>
        </p:nvSpPr>
        <p:spPr>
          <a:xfrm>
            <a:off x="684212" y="323849"/>
            <a:ext cx="8259763" cy="5842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0" sz="3200"/>
            </a:lvl1pPr>
          </a:lstStyle>
          <a:p>
            <a:pPr/>
            <a:r>
              <a:t>Datapath with controls to handle exceptions </a:t>
            </a:r>
          </a:p>
        </p:txBody>
      </p:sp>
      <p:sp>
        <p:nvSpPr>
          <p:cNvPr id="1998" name="Shape 1998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999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50" y="1214437"/>
            <a:ext cx="8378825" cy="5022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Shape 2001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02" name="Shape 2002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Exception Example</a:t>
            </a:r>
          </a:p>
        </p:txBody>
      </p:sp>
      <p:sp>
        <p:nvSpPr>
          <p:cNvPr id="2003" name="Shape 2003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Exception on </a:t>
            </a:r>
            <a:r>
              <a:rPr>
                <a:solidFill>
                  <a:srgbClr val="91AFBF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add</a:t>
            </a:r>
            <a:r>
              <a:t> in</a:t>
            </a:r>
          </a:p>
          <a:p>
            <a:pPr lvl="1" marL="285750" indent="171450">
              <a:lnSpc>
                <a:spcPct val="90000"/>
              </a:lnSpc>
              <a:spcBef>
                <a:spcPts val="0"/>
              </a:spcBef>
              <a:buSzTx/>
              <a:buNone/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	40	sub  $11, $2, $4</a:t>
            </a:r>
            <a:br/>
            <a:r>
              <a:t>44	and  $12, $2, $5</a:t>
            </a:r>
            <a:br/>
            <a:r>
              <a:t>48	or   $13, $2, $6</a:t>
            </a:r>
            <a:br/>
            <a:r>
              <a:rPr>
                <a:solidFill>
                  <a:srgbClr val="91AFBF"/>
                </a:solidFill>
              </a:rPr>
              <a:t>4C	add  $1,  $2, $1</a:t>
            </a:r>
            <a:br>
              <a:rPr>
                <a:solidFill>
                  <a:srgbClr val="91AFBF"/>
                </a:solidFill>
              </a:rPr>
            </a:br>
            <a:r>
              <a:t>50	slt  $15, $6, $7</a:t>
            </a:r>
            <a:br/>
            <a:r>
              <a:t>54	lw   $16, 50($7)</a:t>
            </a:r>
            <a:br/>
            <a:r>
              <a:t>…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Handler</a:t>
            </a:r>
          </a:p>
          <a:p>
            <a:pPr lvl="1" marL="285750" indent="171450">
              <a:lnSpc>
                <a:spcPct val="90000"/>
              </a:lnSpc>
              <a:spcBef>
                <a:spcPts val="0"/>
              </a:spcBef>
              <a:buSzTx/>
              <a:buNone/>
              <a:defRPr sz="2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	80000180	sw   $25, 1000($0)</a:t>
            </a:r>
            <a:br/>
            <a:r>
              <a:t>80000184	sw   $26, 1004($0)</a:t>
            </a:r>
            <a:b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Shape 2005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006" name="f04-67-P374493-top.png" descr="f04-67-P374493-to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12" y="1341437"/>
            <a:ext cx="8231188" cy="4867276"/>
          </a:xfrm>
          <a:prstGeom prst="rect">
            <a:avLst/>
          </a:prstGeom>
          <a:ln w="12700">
            <a:miter lim="400000"/>
          </a:ln>
        </p:spPr>
      </p:pic>
      <p:sp>
        <p:nvSpPr>
          <p:cNvPr id="2007" name="Shape 200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Exception Example</a:t>
            </a:r>
          </a:p>
        </p:txBody>
      </p:sp>
      <p:sp>
        <p:nvSpPr>
          <p:cNvPr id="2008" name="Shape 2008"/>
          <p:cNvSpPr/>
          <p:nvPr/>
        </p:nvSpPr>
        <p:spPr>
          <a:xfrm>
            <a:off x="5795962" y="1052512"/>
            <a:ext cx="3187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4c</a:t>
            </a:r>
          </a:p>
        </p:txBody>
      </p:sp>
      <p:sp>
        <p:nvSpPr>
          <p:cNvPr id="2009" name="Shape 2009"/>
          <p:cNvSpPr/>
          <p:nvPr/>
        </p:nvSpPr>
        <p:spPr>
          <a:xfrm>
            <a:off x="7267575" y="1052512"/>
            <a:ext cx="33016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48</a:t>
            </a:r>
          </a:p>
        </p:txBody>
      </p:sp>
      <p:sp>
        <p:nvSpPr>
          <p:cNvPr id="2010" name="Shape 2010"/>
          <p:cNvSpPr/>
          <p:nvPr/>
        </p:nvSpPr>
        <p:spPr>
          <a:xfrm>
            <a:off x="8243887" y="1052512"/>
            <a:ext cx="33016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44</a:t>
            </a:r>
          </a:p>
        </p:txBody>
      </p:sp>
      <p:sp>
        <p:nvSpPr>
          <p:cNvPr id="2011" name="Shape 2011"/>
          <p:cNvSpPr/>
          <p:nvPr/>
        </p:nvSpPr>
        <p:spPr>
          <a:xfrm>
            <a:off x="3492500" y="1052512"/>
            <a:ext cx="33016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50</a:t>
            </a:r>
          </a:p>
        </p:txBody>
      </p:sp>
      <p:sp>
        <p:nvSpPr>
          <p:cNvPr id="2012" name="Shape 2012"/>
          <p:cNvSpPr/>
          <p:nvPr/>
        </p:nvSpPr>
        <p:spPr>
          <a:xfrm>
            <a:off x="1692275" y="1074737"/>
            <a:ext cx="33016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54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Shape 2014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015" name="f04-67-P374493-bottom.png" descr="f04-67-P374493-botto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12" y="1341437"/>
            <a:ext cx="8259763" cy="4746626"/>
          </a:xfrm>
          <a:prstGeom prst="rect">
            <a:avLst/>
          </a:prstGeom>
          <a:ln w="12700">
            <a:miter lim="400000"/>
          </a:ln>
        </p:spPr>
      </p:pic>
      <p:sp>
        <p:nvSpPr>
          <p:cNvPr id="2016" name="Shape 201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Exception Example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Shape 2018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19" name="Shape 201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Multiple Exceptions</a:t>
            </a:r>
          </a:p>
        </p:txBody>
      </p:sp>
      <p:sp>
        <p:nvSpPr>
          <p:cNvPr id="2020" name="Shape 2020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Pipelining overlaps multiple instructions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Could have multiple exceptions at once</a:t>
            </a:r>
          </a:p>
          <a:p>
            <a:pPr>
              <a:spcBef>
                <a:spcPts val="600"/>
              </a:spcBef>
              <a:defRPr sz="2800"/>
            </a:pPr>
            <a:r>
              <a:t>Simple approach: deal with exception from earliest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Flush subsequent instructions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“Precise” exceptions</a:t>
            </a:r>
          </a:p>
          <a:p>
            <a:pPr>
              <a:spcBef>
                <a:spcPts val="600"/>
              </a:spcBef>
              <a:defRPr sz="2800"/>
            </a:pPr>
            <a:r>
              <a:t>In complex pipelines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Multiple instructions issued per cycle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Out-of-order completion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Maintaining precise exceptions is difficult!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Shape 2022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23" name="Shape 202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Imprecise Exceptions</a:t>
            </a:r>
          </a:p>
        </p:txBody>
      </p:sp>
      <p:sp>
        <p:nvSpPr>
          <p:cNvPr id="2024" name="Shape 2024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Just stop pipeline and save state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Including exception cause(s)</a:t>
            </a:r>
          </a:p>
          <a:p>
            <a:pPr>
              <a:spcBef>
                <a:spcPts val="600"/>
              </a:spcBef>
              <a:defRPr sz="2800"/>
            </a:pPr>
            <a:r>
              <a:t>Let the handler work out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Which instruction(s) had exceptions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Which to complete or flush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May require “manual” completion</a:t>
            </a:r>
          </a:p>
          <a:p>
            <a:pPr>
              <a:spcBef>
                <a:spcPts val="600"/>
              </a:spcBef>
              <a:defRPr sz="2800"/>
            </a:pPr>
            <a:r>
              <a:t>Simplifies hardware, but more complex handler software</a:t>
            </a:r>
          </a:p>
          <a:p>
            <a:pPr>
              <a:spcBef>
                <a:spcPts val="600"/>
              </a:spcBef>
              <a:defRPr sz="2800"/>
            </a:pPr>
            <a:r>
              <a:t>Not feasible for complex multiple-issue</a:t>
            </a:r>
            <a:br/>
            <a:r>
              <a:t>out-of-order pipelines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Shape 2026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027" name="f04-67-P374493-top.png" descr="f04-67-P374493-to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12" y="1341437"/>
            <a:ext cx="8231188" cy="4867276"/>
          </a:xfrm>
          <a:prstGeom prst="rect">
            <a:avLst/>
          </a:prstGeom>
          <a:ln w="12700">
            <a:miter lim="400000"/>
          </a:ln>
        </p:spPr>
      </p:pic>
      <p:sp>
        <p:nvSpPr>
          <p:cNvPr id="2028" name="Shape 202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EPC: </a:t>
            </a:r>
            <a:r>
              <a:rPr>
                <a:solidFill>
                  <a:srgbClr val="008000"/>
                </a:solidFill>
              </a:rPr>
              <a:t>Precise</a:t>
            </a:r>
            <a:r>
              <a:t> vs. </a:t>
            </a:r>
            <a:r>
              <a:rPr>
                <a:solidFill>
                  <a:srgbClr val="C00000"/>
                </a:solidFill>
              </a:rPr>
              <a:t>Imprecise</a:t>
            </a:r>
          </a:p>
        </p:txBody>
      </p:sp>
      <p:sp>
        <p:nvSpPr>
          <p:cNvPr id="2029" name="Shape 2029"/>
          <p:cNvSpPr/>
          <p:nvPr/>
        </p:nvSpPr>
        <p:spPr>
          <a:xfrm>
            <a:off x="5795962" y="1052512"/>
            <a:ext cx="31875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4c</a:t>
            </a:r>
          </a:p>
        </p:txBody>
      </p:sp>
      <p:sp>
        <p:nvSpPr>
          <p:cNvPr id="2030" name="Shape 2030"/>
          <p:cNvSpPr/>
          <p:nvPr/>
        </p:nvSpPr>
        <p:spPr>
          <a:xfrm>
            <a:off x="7267575" y="1052512"/>
            <a:ext cx="33016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48</a:t>
            </a:r>
          </a:p>
        </p:txBody>
      </p:sp>
      <p:sp>
        <p:nvSpPr>
          <p:cNvPr id="2031" name="Shape 2031"/>
          <p:cNvSpPr/>
          <p:nvPr/>
        </p:nvSpPr>
        <p:spPr>
          <a:xfrm>
            <a:off x="8243887" y="1052512"/>
            <a:ext cx="33016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44</a:t>
            </a:r>
          </a:p>
        </p:txBody>
      </p:sp>
      <p:sp>
        <p:nvSpPr>
          <p:cNvPr id="2032" name="Shape 2032"/>
          <p:cNvSpPr/>
          <p:nvPr/>
        </p:nvSpPr>
        <p:spPr>
          <a:xfrm>
            <a:off x="3492500" y="1052512"/>
            <a:ext cx="33016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50</a:t>
            </a:r>
          </a:p>
        </p:txBody>
      </p:sp>
      <p:sp>
        <p:nvSpPr>
          <p:cNvPr id="2033" name="Shape 2033"/>
          <p:cNvSpPr/>
          <p:nvPr/>
        </p:nvSpPr>
        <p:spPr>
          <a:xfrm>
            <a:off x="1692275" y="1074737"/>
            <a:ext cx="330161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54</a:t>
            </a:r>
          </a:p>
        </p:txBody>
      </p:sp>
      <p:sp>
        <p:nvSpPr>
          <p:cNvPr id="2034" name="Shape 2034"/>
          <p:cNvSpPr/>
          <p:nvPr/>
        </p:nvSpPr>
        <p:spPr>
          <a:xfrm flipH="1">
            <a:off x="2268537" y="3213099"/>
            <a:ext cx="3382963" cy="2303464"/>
          </a:xfrm>
          <a:prstGeom prst="line">
            <a:avLst/>
          </a:prstGeom>
          <a:ln w="38100">
            <a:solidFill>
              <a:srgbClr val="008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35" name="Shape 2035"/>
          <p:cNvSpPr/>
          <p:nvPr/>
        </p:nvSpPr>
        <p:spPr>
          <a:xfrm flipH="1">
            <a:off x="3132137" y="3213099"/>
            <a:ext cx="2528888" cy="3016252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36" name="Shape 2036"/>
          <p:cNvSpPr/>
          <p:nvPr/>
        </p:nvSpPr>
        <p:spPr>
          <a:xfrm>
            <a:off x="1692275" y="5516562"/>
            <a:ext cx="764937" cy="541993"/>
          </a:xfrm>
          <a:prstGeom prst="rect">
            <a:avLst/>
          </a:prstGeom>
          <a:solidFill>
            <a:srgbClr val="008000">
              <a:alpha val="5803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4C + 4</a:t>
            </a:r>
          </a:p>
          <a:p>
            <a:pPr/>
            <a:r>
              <a:t>= 50h</a:t>
            </a:r>
          </a:p>
        </p:txBody>
      </p:sp>
      <p:sp>
        <p:nvSpPr>
          <p:cNvPr id="2037" name="Shape 2037"/>
          <p:cNvSpPr/>
          <p:nvPr/>
        </p:nvSpPr>
        <p:spPr>
          <a:xfrm>
            <a:off x="2697162" y="6165850"/>
            <a:ext cx="782003" cy="313393"/>
          </a:xfrm>
          <a:prstGeom prst="rect">
            <a:avLst/>
          </a:prstGeom>
          <a:solidFill>
            <a:srgbClr val="C00000">
              <a:alpha val="5999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e.g., 58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Shape 2039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40" name="Shape 2040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600"/>
            </a:lvl1pPr>
          </a:lstStyle>
          <a:p>
            <a:pPr/>
            <a:r>
              <a:t>Instruction-Level Parallelism (ILP)</a:t>
            </a:r>
          </a:p>
        </p:txBody>
      </p:sp>
      <p:sp>
        <p:nvSpPr>
          <p:cNvPr id="2041" name="Shape 2041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Pipelining: executing multiple instructions in parallel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To increase ILP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Deeper pipeline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000"/>
            </a:pPr>
            <a:r>
              <a:t>Less work per stage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 </a:t>
            </a:r>
            <a:r>
              <a:t>shorter clock cycle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Multiple issue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000"/>
            </a:pPr>
            <a:r>
              <a:t>Replicate pipeline stages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⇒ </a:t>
            </a:r>
            <a:r>
              <a:t>multiple pipelines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000"/>
            </a:pPr>
            <a:r>
              <a:t>Start multiple instructions per clock cycle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000"/>
            </a:pPr>
            <a:r>
              <a:t>CPI &lt; 1, so use Instructions Per Cycle (IPC)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000"/>
            </a:pPr>
            <a:r>
              <a:t>E.g., 4GHz 4-way multiple-issue</a:t>
            </a:r>
          </a:p>
          <a:p>
            <a:pPr lvl="3" marL="1600200" indent="-22860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defRPr sz="1800"/>
            </a:pPr>
            <a:r>
              <a:t>16 BIPS, peak CPI = 0.25, peak IPC = 4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000"/>
            </a:pPr>
            <a:r>
              <a:t>But dependencies reduce this in practice</a:t>
            </a:r>
          </a:p>
        </p:txBody>
      </p:sp>
      <p:sp>
        <p:nvSpPr>
          <p:cNvPr id="2042" name="Shape 2042"/>
          <p:cNvSpPr/>
          <p:nvPr/>
        </p:nvSpPr>
        <p:spPr>
          <a:xfrm rot="5400000">
            <a:off x="7247386" y="1547539"/>
            <a:ext cx="3445742" cy="3506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solidFill>
                  <a:srgbClr val="ECEAAC"/>
                </a:solidFill>
              </a:defRPr>
            </a:pPr>
            <a:r>
              <a:t>§4.10 </a:t>
            </a:r>
            <a:r>
              <a:t>Parallelism via Instructions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Recall: Instruction Formats</a:t>
            </a:r>
          </a:p>
        </p:txBody>
      </p:sp>
      <p:sp>
        <p:nvSpPr>
          <p:cNvPr id="271" name="Shape 271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72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25" y="2860675"/>
            <a:ext cx="9074150" cy="1647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Shape 2044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45" name="Shape 204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Multiple Issue</a:t>
            </a:r>
          </a:p>
        </p:txBody>
      </p:sp>
      <p:sp>
        <p:nvSpPr>
          <p:cNvPr id="2046" name="Shape 2046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Static multiple issue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Compiler groups instructions to be issued together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Packages them into “issue slots”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Compiler detects and avoids hazards</a:t>
            </a:r>
          </a:p>
          <a:p>
            <a:pPr>
              <a:spcBef>
                <a:spcPts val="600"/>
              </a:spcBef>
              <a:defRPr sz="2800"/>
            </a:pPr>
            <a:r>
              <a:t>Dynamic multiple issue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CPU examines instruction stream and chooses instructions to issue each cycle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Compiler can help by reordering instructions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CPU resolves hazards using advanced techniques at runtime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Shape 2048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49" name="Shape 204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Speculation</a:t>
            </a:r>
          </a:p>
        </p:txBody>
      </p:sp>
      <p:sp>
        <p:nvSpPr>
          <p:cNvPr id="2050" name="Shape 2050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“Guess” what to do with an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Start operation as soon as possible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Check whether guess was right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If so, complete the operation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If not, roll-back and do the right thing</a:t>
            </a:r>
          </a:p>
          <a:p>
            <a:pPr>
              <a:spcBef>
                <a:spcPts val="600"/>
              </a:spcBef>
              <a:defRPr sz="2800"/>
            </a:pPr>
            <a:r>
              <a:t>Common to static and dynamic multiple issue</a:t>
            </a:r>
          </a:p>
          <a:p>
            <a:pPr>
              <a:spcBef>
                <a:spcPts val="600"/>
              </a:spcBef>
              <a:defRPr sz="2800"/>
            </a:pPr>
            <a:r>
              <a:t>Examples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Speculate on branch outcome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Roll back if path taken is different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Speculate on load followed by a store (whether the load is dependent on the store)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Roll back if location is updated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53" name="Shape 205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Compiler/Hardware Speculation</a:t>
            </a:r>
          </a:p>
        </p:txBody>
      </p:sp>
      <p:sp>
        <p:nvSpPr>
          <p:cNvPr id="2054" name="Shape 2054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Compiler can reorder instructions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e.g., move load before branch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Can include “fix-up” instructions to recover from incorrect guess</a:t>
            </a:r>
          </a:p>
          <a:p>
            <a:pPr/>
            <a:r>
              <a:t>Hardware can look ahead for instructions to execute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Buffer results until it determines they are actually needed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Flush buffers on incorrect speculation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57" name="Shape 205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Speculation and Exceptions</a:t>
            </a:r>
          </a:p>
        </p:txBody>
      </p:sp>
      <p:sp>
        <p:nvSpPr>
          <p:cNvPr id="2058" name="Shape 2058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  <a:r>
              <a:t>What if exception occurs on a speculatively executed instruction?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e.g., speculative load before null-pointer check</a:t>
            </a:r>
          </a:p>
          <a:p>
            <a:pPr>
              <a:lnSpc>
                <a:spcPct val="90000"/>
              </a:lnSpc>
            </a:pPr>
            <a:r>
              <a:t>Static speculation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Can add ISA support for ignoring exceptions until it is clear that they really should occur</a:t>
            </a:r>
          </a:p>
          <a:p>
            <a:pPr>
              <a:lnSpc>
                <a:spcPct val="90000"/>
              </a:lnSpc>
            </a:pPr>
            <a:r>
              <a:t>Dynamic speculation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Can buffer exceptions until instruction completion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400"/>
            </a:pPr>
            <a:r>
              <a:t>i.e., the instruction is not speculative anymore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61" name="Shape 206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Static Multiple Issue</a:t>
            </a:r>
          </a:p>
        </p:txBody>
      </p:sp>
      <p:sp>
        <p:nvSpPr>
          <p:cNvPr id="2062" name="Shape 2062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Compiler groups instructions into “issue packets”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Group of instructions that can be issued on a single cycle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Determined by pipeline resources required</a:t>
            </a:r>
          </a:p>
          <a:p>
            <a:pPr/>
            <a:r>
              <a:t>Think of an issue packet as a very long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Specifies multiple concurrent operations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rPr>
                <a:latin typeface="Symbol"/>
                <a:ea typeface="Symbol"/>
                <a:cs typeface="Symbol"/>
                <a:sym typeface="Symbol"/>
              </a:rPr>
              <a:t>⇒ </a:t>
            </a:r>
            <a:r>
              <a:t>Very Long Instruction Word (VLIW)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Shape 2064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65" name="Shape 206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Scheduling Static Multiple Issue</a:t>
            </a:r>
          </a:p>
        </p:txBody>
      </p:sp>
      <p:sp>
        <p:nvSpPr>
          <p:cNvPr id="2066" name="Shape 2066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Compiler must remove/reduce/prevent some/all hazards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Reorder instructions into issue packets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No dependencies within a packet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Possibly some dependencies between packets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This will be handled by Hardware (forwarding/Stall)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Pad with nop if necessary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69" name="Shape 206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MIPS with Static Dual Issue</a:t>
            </a:r>
          </a:p>
        </p:txBody>
      </p:sp>
      <p:sp>
        <p:nvSpPr>
          <p:cNvPr id="2070" name="Shape 2070"/>
          <p:cNvSpPr/>
          <p:nvPr>
            <p:ph type="body" sz="half" idx="4294967295"/>
          </p:nvPr>
        </p:nvSpPr>
        <p:spPr>
          <a:xfrm>
            <a:off x="684212" y="1125537"/>
            <a:ext cx="8270876" cy="27654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Two-issue packets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One ALU/branch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One load/store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64-bit aligned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ALU/branch, then load/store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Pad an unused instruction with nop</a:t>
            </a:r>
          </a:p>
        </p:txBody>
      </p:sp>
      <p:graphicFrame>
        <p:nvGraphicFramePr>
          <p:cNvPr id="2071" name="Table 2071"/>
          <p:cNvGraphicFramePr/>
          <p:nvPr/>
        </p:nvGraphicFramePr>
        <p:xfrm>
          <a:off x="1258887" y="4005262"/>
          <a:ext cx="7231063" cy="2133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36625"/>
                <a:gridCol w="1547812"/>
                <a:gridCol w="677862"/>
                <a:gridCol w="677862"/>
                <a:gridCol w="679450"/>
                <a:gridCol w="677862"/>
                <a:gridCol w="677862"/>
                <a:gridCol w="677862"/>
                <a:gridCol w="677862"/>
              </a:tblGrid>
              <a:tr h="304800"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Address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Instruction type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Pipeline Stages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n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ALU/branch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IF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EX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MEM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WB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n + 4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Load/store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IF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EX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MEM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WB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n + 8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ALU/branch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IF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EX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MEM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WB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n + 12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Load/store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IF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EX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MEM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WB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n + 16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ALU/branch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IF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EX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MEM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WB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n + 20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Load/store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4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IF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ID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EX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MEM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defRPr sz="1800"/>
                      </a:pPr>
                      <a:r>
                        <a:rPr sz="1400"/>
                        <a:t>WB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074" name="f04-69-P374493.png" descr="f04-69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187" y="1341437"/>
            <a:ext cx="8001001" cy="4902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5" name="Shape 207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MIPS with Static Dual Issue</a:t>
            </a:r>
          </a:p>
        </p:txBody>
      </p:sp>
      <p:sp>
        <p:nvSpPr>
          <p:cNvPr id="2076" name="Shape 2076"/>
          <p:cNvSpPr/>
          <p:nvPr/>
        </p:nvSpPr>
        <p:spPr>
          <a:xfrm rot="10800000">
            <a:off x="2600325" y="3533775"/>
            <a:ext cx="217488" cy="287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478"/>
                </a:moveTo>
                <a:lnTo>
                  <a:pt x="5400" y="13478"/>
                </a:lnTo>
                <a:lnTo>
                  <a:pt x="5400" y="0"/>
                </a:lnTo>
                <a:lnTo>
                  <a:pt x="16200" y="0"/>
                </a:lnTo>
                <a:lnTo>
                  <a:pt x="16200" y="13478"/>
                </a:lnTo>
                <a:lnTo>
                  <a:pt x="21600" y="1347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77" name="Shape 2077"/>
          <p:cNvSpPr/>
          <p:nvPr/>
        </p:nvSpPr>
        <p:spPr>
          <a:xfrm flipV="1">
            <a:off x="2047874" y="2924174"/>
            <a:ext cx="1516064" cy="1873252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78" name="Shape 2078"/>
          <p:cNvSpPr/>
          <p:nvPr/>
        </p:nvSpPr>
        <p:spPr>
          <a:xfrm flipV="1">
            <a:off x="2047874" y="3213100"/>
            <a:ext cx="1731964" cy="1584325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79" name="Shape 2079"/>
          <p:cNvSpPr/>
          <p:nvPr/>
        </p:nvSpPr>
        <p:spPr>
          <a:xfrm>
            <a:off x="1406525" y="4325937"/>
            <a:ext cx="1256169" cy="122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 NEW </a:t>
            </a:r>
          </a:p>
          <a:p>
            <a:pPr/>
            <a:r>
              <a:t>Reg. </a:t>
            </a:r>
          </a:p>
          <a:p>
            <a:pPr/>
            <a:r>
              <a:t>Addr. ports; </a:t>
            </a:r>
          </a:p>
          <a:p>
            <a:pPr/>
            <a:r>
              <a:t>2 for read</a:t>
            </a:r>
          </a:p>
          <a:p>
            <a:pPr/>
            <a:r>
              <a:t>1 for write</a:t>
            </a:r>
          </a:p>
        </p:txBody>
      </p:sp>
      <p:sp>
        <p:nvSpPr>
          <p:cNvPr id="2080" name="Shape 2080"/>
          <p:cNvSpPr/>
          <p:nvPr/>
        </p:nvSpPr>
        <p:spPr>
          <a:xfrm flipV="1">
            <a:off x="2047874" y="3487737"/>
            <a:ext cx="1758951" cy="1309688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81" name="Shape 2081"/>
          <p:cNvSpPr/>
          <p:nvPr/>
        </p:nvSpPr>
        <p:spPr>
          <a:xfrm>
            <a:off x="6015037" y="1373187"/>
            <a:ext cx="759282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 new </a:t>
            </a:r>
          </a:p>
          <a:p>
            <a:pPr/>
            <a:r>
              <a:t>read </a:t>
            </a:r>
          </a:p>
          <a:p>
            <a:pPr/>
            <a:r>
              <a:t>ports</a:t>
            </a:r>
          </a:p>
        </p:txBody>
      </p:sp>
      <p:sp>
        <p:nvSpPr>
          <p:cNvPr id="2082" name="Shape 2082"/>
          <p:cNvSpPr/>
          <p:nvPr/>
        </p:nvSpPr>
        <p:spPr>
          <a:xfrm flipH="1">
            <a:off x="4787900" y="1955800"/>
            <a:ext cx="1223963" cy="1577975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83" name="Shape 2083"/>
          <p:cNvSpPr/>
          <p:nvPr/>
        </p:nvSpPr>
        <p:spPr>
          <a:xfrm flipH="1">
            <a:off x="5000625" y="1955799"/>
            <a:ext cx="1011238" cy="1760539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84" name="Shape 2084"/>
          <p:cNvSpPr/>
          <p:nvPr/>
        </p:nvSpPr>
        <p:spPr>
          <a:xfrm>
            <a:off x="4716462" y="1916112"/>
            <a:ext cx="110902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New write </a:t>
            </a:r>
          </a:p>
          <a:p>
            <a:pPr/>
            <a:r>
              <a:t>port</a:t>
            </a:r>
          </a:p>
        </p:txBody>
      </p:sp>
      <p:sp>
        <p:nvSpPr>
          <p:cNvPr id="2085" name="Shape 2085"/>
          <p:cNvSpPr/>
          <p:nvPr/>
        </p:nvSpPr>
        <p:spPr>
          <a:xfrm flipV="1">
            <a:off x="3806825" y="2276474"/>
            <a:ext cx="909638" cy="1439864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86" name="Shape 2086"/>
          <p:cNvSpPr/>
          <p:nvPr/>
        </p:nvSpPr>
        <p:spPr>
          <a:xfrm rot="10800000">
            <a:off x="6588125" y="4292600"/>
            <a:ext cx="215900" cy="28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478"/>
                </a:moveTo>
                <a:lnTo>
                  <a:pt x="5400" y="13478"/>
                </a:lnTo>
                <a:lnTo>
                  <a:pt x="5400" y="0"/>
                </a:lnTo>
                <a:lnTo>
                  <a:pt x="16200" y="0"/>
                </a:lnTo>
                <a:lnTo>
                  <a:pt x="16200" y="13478"/>
                </a:lnTo>
                <a:lnTo>
                  <a:pt x="21600" y="1347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87" name="Shape 2087"/>
          <p:cNvSpPr/>
          <p:nvPr/>
        </p:nvSpPr>
        <p:spPr>
          <a:xfrm rot="10800000">
            <a:off x="4284662" y="4437062"/>
            <a:ext cx="215901" cy="287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478"/>
                </a:moveTo>
                <a:lnTo>
                  <a:pt x="5400" y="13478"/>
                </a:lnTo>
                <a:lnTo>
                  <a:pt x="5400" y="0"/>
                </a:lnTo>
                <a:lnTo>
                  <a:pt x="16200" y="0"/>
                </a:lnTo>
                <a:lnTo>
                  <a:pt x="16200" y="13478"/>
                </a:lnTo>
                <a:lnTo>
                  <a:pt x="21600" y="1347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6" grpId="2"/>
      <p:bldP build="whole" bldLvl="1" animBg="1" rev="0" advAuto="0" spid="2087" grpId="3"/>
      <p:bldP build="whole" bldLvl="1" animBg="1" rev="0" advAuto="0" spid="2076" grpId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Shape 2089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90" name="Shape 2090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Hazards in the Dual-Issue MIPS</a:t>
            </a:r>
          </a:p>
        </p:txBody>
      </p:sp>
      <p:sp>
        <p:nvSpPr>
          <p:cNvPr id="2091" name="Shape 2091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More instructions executing in parallel</a:t>
            </a:r>
          </a:p>
          <a:p>
            <a:pPr>
              <a:spcBef>
                <a:spcPts val="600"/>
              </a:spcBef>
              <a:defRPr sz="2800"/>
            </a:pPr>
            <a:r>
              <a:t>EX data hazard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Forwarding avoided stalls with single-issue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Now can’t use ALU result in load/store in same packet</a:t>
            </a:r>
          </a:p>
          <a:p>
            <a:pPr lvl="2" marL="1143000" indent="-228600">
              <a:spcBef>
                <a:spcPts val="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  </a:t>
            </a:r>
            <a:r>
              <a:rPr>
                <a:solidFill>
                  <a:srgbClr val="91AFBF"/>
                </a:solidFill>
              </a:rPr>
              <a:t>$t0</a:t>
            </a:r>
            <a:r>
              <a:t>, $s0, $s1</a:t>
            </a:r>
            <a:br/>
            <a:r>
              <a:t>load $s2, 0(</a:t>
            </a:r>
            <a:r>
              <a:rPr>
                <a:solidFill>
                  <a:srgbClr val="91AFBF"/>
                </a:solidFill>
              </a:rPr>
              <a:t>$t0</a:t>
            </a:r>
            <a:r>
              <a:t>)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Split into two packets, effectively a stall</a:t>
            </a:r>
          </a:p>
          <a:p>
            <a:pPr>
              <a:spcBef>
                <a:spcPts val="600"/>
              </a:spcBef>
              <a:defRPr sz="2800"/>
            </a:pPr>
            <a:r>
              <a:t>Load-use hazard 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(between two issue packet)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Still one cycle use latency, but now two instructions</a:t>
            </a:r>
          </a:p>
          <a:p>
            <a:pPr>
              <a:spcBef>
                <a:spcPts val="600"/>
              </a:spcBef>
              <a:defRPr sz="2800"/>
            </a:pPr>
            <a:r>
              <a:t>More aggressive scheduling required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Shape 2093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094" name="Shape 209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Scheduling Example</a:t>
            </a:r>
          </a:p>
        </p:txBody>
      </p:sp>
      <p:sp>
        <p:nvSpPr>
          <p:cNvPr id="2095" name="Shape 2095"/>
          <p:cNvSpPr/>
          <p:nvPr>
            <p:ph type="body" sz="quarter" idx="4294967295"/>
          </p:nvPr>
        </p:nvSpPr>
        <p:spPr>
          <a:xfrm>
            <a:off x="684212" y="1125537"/>
            <a:ext cx="8270876" cy="6905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Schedule this for dual-issue MIPS</a:t>
            </a:r>
          </a:p>
        </p:txBody>
      </p:sp>
      <p:sp>
        <p:nvSpPr>
          <p:cNvPr id="2096" name="Shape 2096"/>
          <p:cNvSpPr/>
          <p:nvPr/>
        </p:nvSpPr>
        <p:spPr>
          <a:xfrm>
            <a:off x="1258887" y="1989137"/>
            <a:ext cx="5165662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Loop: lw   </a:t>
            </a:r>
            <a:r>
              <a:rPr>
                <a:solidFill>
                  <a:srgbClr val="91AFBF"/>
                </a:solidFill>
              </a:rPr>
              <a:t>$t0</a:t>
            </a:r>
            <a:r>
              <a:t>, 0($s1)      # $t0=array element</a:t>
            </a:r>
            <a:br/>
            <a:r>
              <a:t>      addu </a:t>
            </a:r>
            <a:r>
              <a:rPr>
                <a:solidFill>
                  <a:srgbClr val="009900"/>
                </a:solidFill>
              </a:rPr>
              <a:t>$t0</a:t>
            </a:r>
            <a:r>
              <a:t>, </a:t>
            </a:r>
            <a:r>
              <a:rPr>
                <a:solidFill>
                  <a:srgbClr val="91AFBF"/>
                </a:solidFill>
              </a:rPr>
              <a:t>$t0</a:t>
            </a:r>
            <a:r>
              <a:t>, $s2    # add scalar in $s2</a:t>
            </a:r>
            <a:br/>
            <a:r>
              <a:t>      sw   </a:t>
            </a:r>
            <a:r>
              <a:rPr>
                <a:solidFill>
                  <a:srgbClr val="009900"/>
                </a:solidFill>
              </a:rPr>
              <a:t>$t0</a:t>
            </a:r>
            <a:r>
              <a:t>, 0($s1)      # store result</a:t>
            </a:r>
            <a:br/>
            <a:r>
              <a:t>      addi </a:t>
            </a:r>
            <a:r>
              <a:rPr>
                <a:solidFill>
                  <a:srgbClr val="A47B38"/>
                </a:solidFill>
              </a:rPr>
              <a:t>$s1</a:t>
            </a:r>
            <a:r>
              <a:t>, $s1,–4      # decrement pointer</a:t>
            </a:r>
            <a:br/>
            <a:r>
              <a:t>      bne  </a:t>
            </a:r>
            <a:r>
              <a:rPr>
                <a:solidFill>
                  <a:srgbClr val="A47B38"/>
                </a:solidFill>
              </a:rPr>
              <a:t>$s1</a:t>
            </a:r>
            <a:r>
              <a:t>, $zero, Loop # branch $s1!=0</a:t>
            </a:r>
          </a:p>
        </p:txBody>
      </p:sp>
      <p:graphicFrame>
        <p:nvGraphicFramePr>
          <p:cNvPr id="2097" name="Table 2097"/>
          <p:cNvGraphicFramePr/>
          <p:nvPr/>
        </p:nvGraphicFramePr>
        <p:xfrm>
          <a:off x="1187450" y="3789362"/>
          <a:ext cx="7272338" cy="16764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17562"/>
                <a:gridCol w="2803525"/>
                <a:gridCol w="2803525"/>
                <a:gridCol w="847725"/>
              </a:tblGrid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ALU/branch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Load/store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cycle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Loop: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solidFill>
                            <a:schemeClr val="accent2"/>
                          </a:solidFill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nop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lw   </a:t>
                      </a:r>
                      <a:r>
                        <a:rPr>
                          <a:solidFill>
                            <a:srgbClr val="91AFBF"/>
                          </a:solidFill>
                        </a:rPr>
                        <a:t>$t0</a:t>
                      </a:r>
                      <a:r>
                        <a:t>, 0($s1)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1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addi </a:t>
                      </a:r>
                      <a:r>
                        <a:rPr>
                          <a:solidFill>
                            <a:srgbClr val="A47B38"/>
                          </a:solidFill>
                        </a:rPr>
                        <a:t>$s1</a:t>
                      </a:r>
                      <a:r>
                        <a:t>, $s1,–4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solidFill>
                            <a:schemeClr val="accent2"/>
                          </a:solidFill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nop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2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addu </a:t>
                      </a:r>
                      <a:r>
                        <a:rPr>
                          <a:solidFill>
                            <a:srgbClr val="009900"/>
                          </a:solidFill>
                        </a:rPr>
                        <a:t>$t0</a:t>
                      </a:r>
                      <a:r>
                        <a:t>, </a:t>
                      </a:r>
                      <a:r>
                        <a:rPr>
                          <a:solidFill>
                            <a:srgbClr val="91AFBF"/>
                          </a:solidFill>
                        </a:rPr>
                        <a:t>$t0</a:t>
                      </a:r>
                      <a:r>
                        <a:t>, $s2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solidFill>
                            <a:schemeClr val="accent2"/>
                          </a:solidFill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nop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3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bne  </a:t>
                      </a:r>
                      <a:r>
                        <a:rPr>
                          <a:solidFill>
                            <a:srgbClr val="A47B38"/>
                          </a:solidFill>
                        </a:rPr>
                        <a:t>$s1</a:t>
                      </a:r>
                      <a:r>
                        <a:t>, $zero, Loop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sw   </a:t>
                      </a:r>
                      <a:r>
                        <a:rPr>
                          <a:solidFill>
                            <a:srgbClr val="009900"/>
                          </a:solidFill>
                        </a:rPr>
                        <a:t>$t0</a:t>
                      </a:r>
                      <a:r>
                        <a:t>, 4($s1)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4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98" name="Shape 2098"/>
          <p:cNvSpPr/>
          <p:nvPr/>
        </p:nvSpPr>
        <p:spPr>
          <a:xfrm>
            <a:off x="1182687" y="5661025"/>
            <a:ext cx="7772401" cy="486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42950" indent="-285750">
              <a:buClr>
                <a:srgbClr val="91AFBF"/>
              </a:buClr>
              <a:buSzPct val="55000"/>
              <a:buFont typeface="Wingdings"/>
              <a:buChar char="■"/>
              <a:defRPr sz="2800"/>
            </a:pPr>
            <a:r>
              <a:t>IPC = 5/4 = 1.25 (c.f. peak IPC = 2)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75" name="f04-07-P374493.png" descr="f04-07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912" y="3284537"/>
            <a:ext cx="6316663" cy="2573338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R-Format Instructions</a:t>
            </a:r>
          </a:p>
        </p:txBody>
      </p:sp>
      <p:sp>
        <p:nvSpPr>
          <p:cNvPr id="277" name="Shape 277"/>
          <p:cNvSpPr/>
          <p:nvPr>
            <p:ph type="body" sz="half" idx="4294967295"/>
          </p:nvPr>
        </p:nvSpPr>
        <p:spPr>
          <a:xfrm>
            <a:off x="684212" y="1125537"/>
            <a:ext cx="8270876" cy="192087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Read two register operands</a:t>
            </a:r>
          </a:p>
          <a:p>
            <a:pPr/>
            <a:r>
              <a:t>Perform arithmetic/logical operation</a:t>
            </a:r>
          </a:p>
          <a:p>
            <a:pPr/>
            <a:r>
              <a:t>Write register result</a:t>
            </a:r>
          </a:p>
        </p:txBody>
      </p:sp>
      <p:graphicFrame>
        <p:nvGraphicFramePr>
          <p:cNvPr id="278" name="Table 278"/>
          <p:cNvGraphicFramePr/>
          <p:nvPr/>
        </p:nvGraphicFramePr>
        <p:xfrm>
          <a:off x="1692275" y="5949950"/>
          <a:ext cx="5224463" cy="74136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71537"/>
                <a:gridCol w="869950"/>
                <a:gridCol w="871537"/>
                <a:gridCol w="869950"/>
                <a:gridCol w="871537"/>
                <a:gridCol w="869950"/>
              </a:tblGrid>
              <a:tr h="3714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6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6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6988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op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rs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rt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rd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shamt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funct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</a:tr>
            </a:tbl>
          </a:graphicData>
        </a:graphic>
      </p:graphicFrame>
      <p:sp>
        <p:nvSpPr>
          <p:cNvPr id="279" name="Shape 279"/>
          <p:cNvSpPr/>
          <p:nvPr/>
        </p:nvSpPr>
        <p:spPr>
          <a:xfrm>
            <a:off x="349249" y="3436936"/>
            <a:ext cx="2657476" cy="252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3" h="20860" fill="norm" stroke="1" extrusionOk="0">
                <a:moveTo>
                  <a:pt x="20503" y="20860"/>
                </a:moveTo>
                <a:cubicBezTo>
                  <a:pt x="12804" y="18757"/>
                  <a:pt x="5105" y="16655"/>
                  <a:pt x="2004" y="13405"/>
                </a:cubicBezTo>
                <a:cubicBezTo>
                  <a:pt x="-1097" y="10156"/>
                  <a:pt x="-170" y="3465"/>
                  <a:pt x="1897" y="1363"/>
                </a:cubicBezTo>
                <a:cubicBezTo>
                  <a:pt x="3964" y="-740"/>
                  <a:pt x="9186" y="25"/>
                  <a:pt x="14408" y="789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0" name="Shape 280"/>
          <p:cNvSpPr/>
          <p:nvPr/>
        </p:nvSpPr>
        <p:spPr>
          <a:xfrm>
            <a:off x="1119186" y="4043362"/>
            <a:ext cx="2801939" cy="1900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7" h="21492" fill="norm" stroke="1" extrusionOk="0">
                <a:moveTo>
                  <a:pt x="20427" y="21492"/>
                </a:moveTo>
                <a:cubicBezTo>
                  <a:pt x="12843" y="18880"/>
                  <a:pt x="5258" y="16268"/>
                  <a:pt x="2043" y="13030"/>
                </a:cubicBezTo>
                <a:cubicBezTo>
                  <a:pt x="-1173" y="9791"/>
                  <a:pt x="123" y="4228"/>
                  <a:pt x="1133" y="2060"/>
                </a:cubicBezTo>
                <a:cubicBezTo>
                  <a:pt x="2144" y="-108"/>
                  <a:pt x="5123" y="-43"/>
                  <a:pt x="8103" y="23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1" name="Shape 281"/>
          <p:cNvSpPr/>
          <p:nvPr/>
        </p:nvSpPr>
        <p:spPr>
          <a:xfrm>
            <a:off x="1673224" y="4516437"/>
            <a:ext cx="3065464" cy="144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4" h="21600" fill="norm" stroke="1" extrusionOk="0">
                <a:moveTo>
                  <a:pt x="20224" y="21600"/>
                </a:moveTo>
                <a:cubicBezTo>
                  <a:pt x="12653" y="17100"/>
                  <a:pt x="5083" y="12600"/>
                  <a:pt x="1853" y="9346"/>
                </a:cubicBezTo>
                <a:cubicBezTo>
                  <a:pt x="-1376" y="6092"/>
                  <a:pt x="528" y="3635"/>
                  <a:pt x="848" y="2077"/>
                </a:cubicBezTo>
                <a:cubicBezTo>
                  <a:pt x="1168" y="519"/>
                  <a:pt x="2470" y="260"/>
                  <a:pt x="3773" y="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2" name="Shape 282"/>
          <p:cNvSpPr/>
          <p:nvPr/>
        </p:nvSpPr>
        <p:spPr>
          <a:xfrm>
            <a:off x="977899" y="4419600"/>
            <a:ext cx="8077201" cy="1036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02" h="20515" fill="norm" stroke="1" extrusionOk="0">
                <a:moveTo>
                  <a:pt x="15396" y="0"/>
                </a:moveTo>
                <a:cubicBezTo>
                  <a:pt x="17791" y="7558"/>
                  <a:pt x="20185" y="15115"/>
                  <a:pt x="17847" y="18358"/>
                </a:cubicBezTo>
                <a:cubicBezTo>
                  <a:pt x="15509" y="21600"/>
                  <a:pt x="4153" y="20504"/>
                  <a:pt x="1369" y="19454"/>
                </a:cubicBezTo>
                <a:cubicBezTo>
                  <a:pt x="-1415" y="18403"/>
                  <a:pt x="864" y="13289"/>
                  <a:pt x="1143" y="12056"/>
                </a:cubicBezTo>
                <a:cubicBezTo>
                  <a:pt x="1423" y="10823"/>
                  <a:pt x="2234" y="11439"/>
                  <a:pt x="3046" y="12056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3" name="Shape 283"/>
          <p:cNvSpPr/>
          <p:nvPr/>
        </p:nvSpPr>
        <p:spPr>
          <a:xfrm>
            <a:off x="4932362" y="3789362"/>
            <a:ext cx="100806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4" name="Shape 284"/>
          <p:cNvSpPr/>
          <p:nvPr/>
        </p:nvSpPr>
        <p:spPr>
          <a:xfrm>
            <a:off x="4946650" y="4768850"/>
            <a:ext cx="1008063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Class="entr" nodeType="after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2"/>
      <p:bldP build="whole" bldLvl="1" animBg="1" rev="0" advAuto="0" spid="278" grpId="1"/>
      <p:bldP build="whole" bldLvl="1" animBg="1" rev="0" advAuto="0" spid="281" grpId="6"/>
      <p:bldP build="whole" bldLvl="1" animBg="1" rev="0" advAuto="0" spid="280" grpId="3"/>
      <p:bldP build="whole" bldLvl="1" animBg="1" rev="0" advAuto="0" spid="282" grpId="7"/>
      <p:bldP build="whole" bldLvl="1" animBg="1" rev="0" advAuto="0" spid="283" grpId="4"/>
      <p:bldP build="whole" bldLvl="1" animBg="1" rev="0" advAuto="0" spid="284" grpId="5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01" name="Shape 210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Loop Unrolling</a:t>
            </a:r>
          </a:p>
        </p:txBody>
      </p:sp>
      <p:sp>
        <p:nvSpPr>
          <p:cNvPr id="2102" name="Shape 2102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Replicate loop body to expose more parallelism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Reduces loop-control overhead</a:t>
            </a:r>
          </a:p>
          <a:p>
            <a:pPr/>
            <a:r>
              <a:t>Use different registers per replication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Called “register renaming”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Avoid loop-carried “anti-dependencies”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Store followed by a load of the same register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Aka “name dependence” </a:t>
            </a:r>
          </a:p>
          <a:p>
            <a:pPr lvl="3" marL="1600200" indent="-228600">
              <a:spcBef>
                <a:spcPts val="0"/>
              </a:spcBef>
              <a:buClr>
                <a:schemeClr val="accent2"/>
              </a:buClr>
              <a:defRPr sz="2000"/>
            </a:pPr>
            <a:r>
              <a:t>Reuse of a register name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Shape 2104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05" name="Shape 210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Loop Unrolling Example</a:t>
            </a:r>
          </a:p>
        </p:txBody>
      </p:sp>
      <p:sp>
        <p:nvSpPr>
          <p:cNvPr id="2106" name="Shape 2106"/>
          <p:cNvSpPr/>
          <p:nvPr>
            <p:ph type="body" sz="quarter" idx="4294967295"/>
          </p:nvPr>
        </p:nvSpPr>
        <p:spPr>
          <a:xfrm>
            <a:off x="4572000" y="4724400"/>
            <a:ext cx="4527551" cy="13477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  <a:defRPr sz="2800"/>
            </a:lvl1pPr>
            <a:lvl2pPr marL="742950" indent="-285750">
              <a:spcBef>
                <a:spcPts val="0"/>
              </a:spcBef>
              <a:buClr>
                <a:srgbClr val="91AFBF"/>
              </a:buClr>
              <a:defRPr sz="2400"/>
            </a:lvl2pPr>
          </a:lstStyle>
          <a:p>
            <a:pPr/>
            <a:r>
              <a:t>IPC = 14/8 = 1.75</a:t>
            </a:r>
          </a:p>
          <a:p>
            <a:pPr lvl="1"/>
            <a:r>
              <a:t>Closer to 2, but at cost of registers and code size</a:t>
            </a:r>
          </a:p>
        </p:txBody>
      </p:sp>
      <p:graphicFrame>
        <p:nvGraphicFramePr>
          <p:cNvPr id="2107" name="Table 2107"/>
          <p:cNvGraphicFramePr/>
          <p:nvPr/>
        </p:nvGraphicFramePr>
        <p:xfrm>
          <a:off x="971550" y="1196975"/>
          <a:ext cx="7272338" cy="30178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17562"/>
                <a:gridCol w="2803525"/>
                <a:gridCol w="2803525"/>
                <a:gridCol w="847725"/>
              </a:tblGrid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ALU/branch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Load/store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cycle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Loop: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addi </a:t>
                      </a:r>
                      <a:r>
                        <a:rPr>
                          <a:solidFill>
                            <a:srgbClr val="A47B38"/>
                          </a:solidFill>
                        </a:rPr>
                        <a:t>$s1</a:t>
                      </a:r>
                      <a:r>
                        <a:t>, $s1,–16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lw   </a:t>
                      </a:r>
                      <a:r>
                        <a:rPr>
                          <a:solidFill>
                            <a:srgbClr val="91AFBF"/>
                          </a:solidFill>
                        </a:rPr>
                        <a:t>$t0</a:t>
                      </a:r>
                      <a:r>
                        <a:t>, 0($s1)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1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solidFill>
                            <a:schemeClr val="accent2"/>
                          </a:solidFill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nop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lw   </a:t>
                      </a:r>
                      <a:r>
                        <a:rPr>
                          <a:solidFill>
                            <a:srgbClr val="91AFBF"/>
                          </a:solidFill>
                        </a:rPr>
                        <a:t>$t1</a:t>
                      </a:r>
                      <a:r>
                        <a:t>, 12($s1)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2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addu </a:t>
                      </a:r>
                      <a:r>
                        <a:rPr>
                          <a:solidFill>
                            <a:srgbClr val="009900"/>
                          </a:solidFill>
                        </a:rPr>
                        <a:t>$t0</a:t>
                      </a:r>
                      <a:r>
                        <a:t>, </a:t>
                      </a:r>
                      <a:r>
                        <a:rPr>
                          <a:solidFill>
                            <a:srgbClr val="91AFBF"/>
                          </a:solidFill>
                        </a:rPr>
                        <a:t>$t0</a:t>
                      </a:r>
                      <a:r>
                        <a:t>, $s2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lw   </a:t>
                      </a:r>
                      <a:r>
                        <a:rPr>
                          <a:solidFill>
                            <a:srgbClr val="91AFBF"/>
                          </a:solidFill>
                        </a:rPr>
                        <a:t>$t2</a:t>
                      </a:r>
                      <a:r>
                        <a:t>, 8($s1)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3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addu </a:t>
                      </a:r>
                      <a:r>
                        <a:rPr>
                          <a:solidFill>
                            <a:srgbClr val="009900"/>
                          </a:solidFill>
                        </a:rPr>
                        <a:t>$t1</a:t>
                      </a:r>
                      <a:r>
                        <a:t>, </a:t>
                      </a:r>
                      <a:r>
                        <a:rPr>
                          <a:solidFill>
                            <a:srgbClr val="91AFBF"/>
                          </a:solidFill>
                        </a:rPr>
                        <a:t>$t1</a:t>
                      </a:r>
                      <a:r>
                        <a:t>, $s2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lw   </a:t>
                      </a:r>
                      <a:r>
                        <a:rPr>
                          <a:solidFill>
                            <a:srgbClr val="91AFBF"/>
                          </a:solidFill>
                        </a:rPr>
                        <a:t>$t3</a:t>
                      </a:r>
                      <a:r>
                        <a:t>, 4($s1)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4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addu </a:t>
                      </a:r>
                      <a:r>
                        <a:rPr>
                          <a:solidFill>
                            <a:srgbClr val="009900"/>
                          </a:solidFill>
                        </a:rPr>
                        <a:t>$t2</a:t>
                      </a:r>
                      <a:r>
                        <a:t>, </a:t>
                      </a:r>
                      <a:r>
                        <a:rPr>
                          <a:solidFill>
                            <a:srgbClr val="91AFBF"/>
                          </a:solidFill>
                        </a:rPr>
                        <a:t>$t2</a:t>
                      </a:r>
                      <a:r>
                        <a:t>, $s2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sw   </a:t>
                      </a:r>
                      <a:r>
                        <a:rPr>
                          <a:solidFill>
                            <a:srgbClr val="009900"/>
                          </a:solidFill>
                        </a:rPr>
                        <a:t>$t0</a:t>
                      </a:r>
                      <a:r>
                        <a:t>, 16($s1)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5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addu </a:t>
                      </a:r>
                      <a:r>
                        <a:rPr>
                          <a:solidFill>
                            <a:srgbClr val="009900"/>
                          </a:solidFill>
                        </a:rPr>
                        <a:t>$t3</a:t>
                      </a:r>
                      <a:r>
                        <a:t>, </a:t>
                      </a:r>
                      <a:r>
                        <a:rPr>
                          <a:solidFill>
                            <a:srgbClr val="91AFBF"/>
                          </a:solidFill>
                        </a:rPr>
                        <a:t>$t4</a:t>
                      </a:r>
                      <a:r>
                        <a:t>, $s2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sw   </a:t>
                      </a:r>
                      <a:r>
                        <a:rPr>
                          <a:solidFill>
                            <a:srgbClr val="009900"/>
                          </a:solidFill>
                        </a:rPr>
                        <a:t>$t1</a:t>
                      </a:r>
                      <a:r>
                        <a:t>, 12($s1)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6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solidFill>
                            <a:schemeClr val="accent2"/>
                          </a:solidFill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nop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sw   </a:t>
                      </a:r>
                      <a:r>
                        <a:rPr>
                          <a:solidFill>
                            <a:srgbClr val="009900"/>
                          </a:solidFill>
                        </a:rPr>
                        <a:t>$t2</a:t>
                      </a:r>
                      <a:r>
                        <a:t>, 8($s1)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7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bne  </a:t>
                      </a:r>
                      <a:r>
                        <a:rPr>
                          <a:solidFill>
                            <a:srgbClr val="A47B38"/>
                          </a:solidFill>
                        </a:rPr>
                        <a:t>$s1</a:t>
                      </a:r>
                      <a:r>
                        <a:t>, $zero, Loop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>
                          <a:latin typeface="Lucida Console"/>
                          <a:ea typeface="Lucida Console"/>
                          <a:cs typeface="Lucida Console"/>
                          <a:sym typeface="Lucida Console"/>
                        </a:defRPr>
                      </a:pPr>
                      <a:r>
                        <a:t>sw   </a:t>
                      </a:r>
                      <a:r>
                        <a:rPr>
                          <a:solidFill>
                            <a:srgbClr val="009900"/>
                          </a:solidFill>
                        </a:rPr>
                        <a:t>$t3</a:t>
                      </a:r>
                      <a:r>
                        <a:t>, 4($s1)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rPr>
                          <a:latin typeface="Lucida Console"/>
                          <a:ea typeface="Lucida Console"/>
                          <a:cs typeface="Lucida Console"/>
                          <a:sym typeface="Lucida Console"/>
                        </a:rPr>
                        <a:t>8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08" name="Shape 2108"/>
          <p:cNvSpPr/>
          <p:nvPr/>
        </p:nvSpPr>
        <p:spPr>
          <a:xfrm>
            <a:off x="179387" y="4605337"/>
            <a:ext cx="2984709" cy="1615441"/>
          </a:xfrm>
          <a:prstGeom prst="rect">
            <a:avLst/>
          </a:prstGeom>
          <a:solidFill>
            <a:schemeClr val="accent1">
              <a:alpha val="5019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Loop: lw   </a:t>
            </a:r>
            <a:r>
              <a:rPr>
                <a:solidFill>
                  <a:srgbClr val="91AFBF"/>
                </a:solidFill>
              </a:rPr>
              <a:t>$t0</a:t>
            </a:r>
            <a:r>
              <a:t>, 0($s1)</a:t>
            </a:r>
            <a:br/>
            <a:r>
              <a:t>      addu </a:t>
            </a:r>
            <a:r>
              <a:rPr>
                <a:solidFill>
                  <a:srgbClr val="009900"/>
                </a:solidFill>
              </a:rPr>
              <a:t>$t0</a:t>
            </a:r>
            <a:r>
              <a:t>, </a:t>
            </a:r>
            <a:r>
              <a:rPr>
                <a:solidFill>
                  <a:srgbClr val="91AFBF"/>
                </a:solidFill>
              </a:rPr>
              <a:t>$t0</a:t>
            </a:r>
            <a:r>
              <a:t>, $s2</a:t>
            </a:r>
            <a:br/>
            <a:r>
              <a:t>      sw   </a:t>
            </a:r>
            <a:r>
              <a:rPr>
                <a:solidFill>
                  <a:srgbClr val="009900"/>
                </a:solidFill>
              </a:rPr>
              <a:t>$t0</a:t>
            </a:r>
            <a:r>
              <a:t>, 0($s1)</a:t>
            </a:r>
            <a:br/>
            <a:r>
              <a:t>      addi </a:t>
            </a:r>
            <a:r>
              <a:rPr>
                <a:solidFill>
                  <a:srgbClr val="A47B38"/>
                </a:solidFill>
              </a:rPr>
              <a:t>$s1</a:t>
            </a:r>
            <a:r>
              <a:t>, $s1,–4</a:t>
            </a:r>
            <a:br/>
            <a:r>
              <a:t>      bne  </a:t>
            </a:r>
            <a:r>
              <a:rPr>
                <a:solidFill>
                  <a:srgbClr val="A47B38"/>
                </a:solidFill>
              </a:rPr>
              <a:t>$s1</a:t>
            </a:r>
            <a:r>
              <a:t>, $zero, Loop</a:t>
            </a:r>
          </a:p>
        </p:txBody>
      </p:sp>
      <p:sp>
        <p:nvSpPr>
          <p:cNvPr id="2109" name="Shape 2109"/>
          <p:cNvSpPr/>
          <p:nvPr/>
        </p:nvSpPr>
        <p:spPr>
          <a:xfrm rot="10800000">
            <a:off x="1187450" y="4292600"/>
            <a:ext cx="288925" cy="36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60"/>
                </a:moveTo>
                <a:lnTo>
                  <a:pt x="5400" y="12960"/>
                </a:lnTo>
                <a:lnTo>
                  <a:pt x="5400" y="0"/>
                </a:lnTo>
                <a:lnTo>
                  <a:pt x="16200" y="0"/>
                </a:lnTo>
                <a:lnTo>
                  <a:pt x="16200" y="12960"/>
                </a:lnTo>
                <a:lnTo>
                  <a:pt x="21600" y="1296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10" name="Shape 2110"/>
          <p:cNvSpPr/>
          <p:nvPr/>
        </p:nvSpPr>
        <p:spPr>
          <a:xfrm rot="10800000">
            <a:off x="1547812" y="4300537"/>
            <a:ext cx="287338" cy="358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60"/>
                </a:moveTo>
                <a:lnTo>
                  <a:pt x="5400" y="12960"/>
                </a:lnTo>
                <a:lnTo>
                  <a:pt x="5400" y="0"/>
                </a:lnTo>
                <a:lnTo>
                  <a:pt x="16200" y="0"/>
                </a:lnTo>
                <a:lnTo>
                  <a:pt x="16200" y="12960"/>
                </a:lnTo>
                <a:lnTo>
                  <a:pt x="21600" y="1296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11" name="Shape 2111"/>
          <p:cNvSpPr/>
          <p:nvPr/>
        </p:nvSpPr>
        <p:spPr>
          <a:xfrm rot="10800000">
            <a:off x="1874837" y="4319587"/>
            <a:ext cx="287338" cy="36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60"/>
                </a:moveTo>
                <a:lnTo>
                  <a:pt x="5400" y="12960"/>
                </a:lnTo>
                <a:lnTo>
                  <a:pt x="5400" y="0"/>
                </a:lnTo>
                <a:lnTo>
                  <a:pt x="16200" y="0"/>
                </a:lnTo>
                <a:lnTo>
                  <a:pt x="16200" y="12960"/>
                </a:lnTo>
                <a:lnTo>
                  <a:pt x="21600" y="1296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Shape 2113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14" name="Shape 211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Dynamic Multiple Issue</a:t>
            </a:r>
          </a:p>
        </p:txBody>
      </p:sp>
      <p:sp>
        <p:nvSpPr>
          <p:cNvPr id="2115" name="Shape 2115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“Superscalar” processors</a:t>
            </a:r>
          </a:p>
          <a:p>
            <a:pPr/>
            <a:r>
              <a:t>CPU decides whether to issue 0, 1, 2, … each cycle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Avoiding structural and data hazards</a:t>
            </a:r>
          </a:p>
          <a:p>
            <a:pPr/>
            <a:r>
              <a:t>Avoids the need for compiler scheduling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Though it may still help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Shape 211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Simple superscalar vs. VLIW</a:t>
            </a:r>
          </a:p>
        </p:txBody>
      </p:sp>
      <p:sp>
        <p:nvSpPr>
          <p:cNvPr id="2118" name="Shape 2118"/>
          <p:cNvSpPr/>
          <p:nvPr>
            <p:ph type="body" idx="4294967295"/>
          </p:nvPr>
        </p:nvSpPr>
        <p:spPr>
          <a:xfrm>
            <a:off x="684212" y="981075"/>
            <a:ext cx="8270876" cy="511175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36042" indent="-336042" defTabSz="896111">
              <a:defRPr sz="3136"/>
            </a:pPr>
            <a:r>
              <a:t>The code is guaranteed by the hardware to execute correctly. </a:t>
            </a:r>
          </a:p>
          <a:p>
            <a:pPr lvl="1" marL="728091" indent="-280035" defTabSz="896111">
              <a:spcBef>
                <a:spcPts val="0"/>
              </a:spcBef>
              <a:buClr>
                <a:srgbClr val="91AFBF"/>
              </a:buClr>
              <a:defRPr sz="2744"/>
            </a:pPr>
            <a:r>
              <a:t>independent of the issue rate </a:t>
            </a:r>
          </a:p>
          <a:p>
            <a:pPr lvl="1" marL="728091" indent="-280035" defTabSz="896111">
              <a:spcBef>
                <a:spcPts val="0"/>
              </a:spcBef>
              <a:buClr>
                <a:srgbClr val="91AFBF"/>
              </a:buClr>
              <a:defRPr sz="2744"/>
            </a:pPr>
            <a:r>
              <a:t>or pipeline structure of the processor. </a:t>
            </a:r>
          </a:p>
          <a:p>
            <a:pPr marL="336042" indent="-336042" defTabSz="896111">
              <a:defRPr sz="3136"/>
            </a:pPr>
            <a:r>
              <a:t>In VLIW, recompilation may be required for different processor models; </a:t>
            </a:r>
          </a:p>
          <a:p>
            <a:pPr marL="336042" indent="-336042" defTabSz="896111">
              <a:defRPr sz="3136"/>
            </a:pPr>
            <a:r>
              <a:t>In other static issue processors, code should run correctly across different implementations</a:t>
            </a:r>
          </a:p>
          <a:p>
            <a:pPr lvl="1" marL="728091" indent="-280035" defTabSz="896111">
              <a:spcBef>
                <a:spcPts val="0"/>
              </a:spcBef>
              <a:buClr>
                <a:srgbClr val="91AFBF"/>
              </a:buClr>
              <a:defRPr sz="2744"/>
            </a:pPr>
            <a:r>
              <a:t>but often so poorly as to make compilation effectively required. </a:t>
            </a:r>
          </a:p>
        </p:txBody>
      </p:sp>
      <p:sp>
        <p:nvSpPr>
          <p:cNvPr id="2119" name="Shape 2119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22" name="Shape 2122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Dynamic Pipeline Scheduling</a:t>
            </a:r>
          </a:p>
        </p:txBody>
      </p:sp>
      <p:sp>
        <p:nvSpPr>
          <p:cNvPr id="2123" name="Shape 2123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Allow the CPU to execute instructions out of order to avoid stalls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But commit result to registers in order</a:t>
            </a:r>
          </a:p>
          <a:p>
            <a:pPr/>
            <a:r>
              <a:t>Example</a:t>
            </a:r>
          </a:p>
          <a:p>
            <a:pPr lvl="1" marL="285750" indent="171450">
              <a:spcBef>
                <a:spcPts val="0"/>
              </a:spcBef>
              <a:buSzTx/>
              <a:buNone/>
              <a:defRPr sz="2800"/>
            </a:pPr>
            <a:r>
              <a:t>	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lw    </a:t>
            </a:r>
            <a:r>
              <a:rPr>
                <a:solidFill>
                  <a:srgbClr val="91AFBF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$t0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, 20($s2)</a:t>
            </a:r>
            <a:br>
              <a:rPr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addu  $t1, </a:t>
            </a:r>
            <a:r>
              <a:rPr>
                <a:solidFill>
                  <a:srgbClr val="91AFBF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$t0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, $t2</a:t>
            </a:r>
            <a:br>
              <a:rPr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sub   $s4, $s4, $t3</a:t>
            </a:r>
            <a:br>
              <a:rPr>
                <a:latin typeface="Lucida Console"/>
                <a:ea typeface="Lucida Console"/>
                <a:cs typeface="Lucida Console"/>
                <a:sym typeface="Lucida Console"/>
              </a:rPr>
            </a:b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slti  $t5, $s4, 20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Can start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sub</a:t>
            </a:r>
            <a:r>
              <a:t> while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addu</a:t>
            </a:r>
            <a:r>
              <a:t> is waiting for lw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26" name="Shape 2126"/>
          <p:cNvSpPr/>
          <p:nvPr/>
        </p:nvSpPr>
        <p:spPr>
          <a:xfrm>
            <a:off x="5295900" y="3194050"/>
            <a:ext cx="1021258" cy="1362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9" h="21600" fill="norm" stroke="1" extrusionOk="0">
                <a:moveTo>
                  <a:pt x="0" y="21600"/>
                </a:moveTo>
                <a:cubicBezTo>
                  <a:pt x="3058" y="21097"/>
                  <a:pt x="15097" y="21399"/>
                  <a:pt x="18349" y="18579"/>
                </a:cubicBezTo>
                <a:cubicBezTo>
                  <a:pt x="21600" y="15759"/>
                  <a:pt x="20988" y="7779"/>
                  <a:pt x="19508" y="4683"/>
                </a:cubicBezTo>
                <a:cubicBezTo>
                  <a:pt x="18027" y="1586"/>
                  <a:pt x="11556" y="982"/>
                  <a:pt x="9464" y="0"/>
                </a:cubicBezTo>
              </a:path>
            </a:pathLst>
          </a:custGeom>
          <a:ln w="28575">
            <a:solidFill>
              <a:srgbClr val="91AFB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127" name="Shape 2127"/>
          <p:cNvSpPr/>
          <p:nvPr/>
        </p:nvSpPr>
        <p:spPr>
          <a:xfrm>
            <a:off x="4257675" y="3041650"/>
            <a:ext cx="2335499" cy="2152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15" h="21600" fill="norm" stroke="1" extrusionOk="0">
                <a:moveTo>
                  <a:pt x="0" y="21600"/>
                </a:moveTo>
                <a:cubicBezTo>
                  <a:pt x="3054" y="20676"/>
                  <a:pt x="15046" y="19083"/>
                  <a:pt x="18323" y="16057"/>
                </a:cubicBezTo>
                <a:cubicBezTo>
                  <a:pt x="21600" y="13030"/>
                  <a:pt x="20443" y="6117"/>
                  <a:pt x="19662" y="3441"/>
                </a:cubicBezTo>
                <a:cubicBezTo>
                  <a:pt x="18881" y="765"/>
                  <a:pt x="14893" y="717"/>
                  <a:pt x="13638" y="0"/>
                </a:cubicBezTo>
              </a:path>
            </a:pathLst>
          </a:custGeom>
          <a:ln w="28575">
            <a:solidFill>
              <a:srgbClr val="91AFB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128" name="Shape 2128"/>
          <p:cNvSpPr/>
          <p:nvPr/>
        </p:nvSpPr>
        <p:spPr>
          <a:xfrm>
            <a:off x="5580062" y="3717925"/>
            <a:ext cx="1512888" cy="287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29" name="Shape 212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Dynamically Scheduled CPU</a:t>
            </a:r>
          </a:p>
        </p:txBody>
      </p:sp>
      <p:pic>
        <p:nvPicPr>
          <p:cNvPr id="2130" name="f04-72-P374493.png" descr="f04-72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312" y="1412875"/>
            <a:ext cx="6550026" cy="42687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4" name="Group 2134"/>
          <p:cNvGrpSpPr/>
          <p:nvPr/>
        </p:nvGrpSpPr>
        <p:grpSpPr>
          <a:xfrm>
            <a:off x="6283306" y="4292600"/>
            <a:ext cx="2679720" cy="936625"/>
            <a:chOff x="0" y="0"/>
            <a:chExt cx="2679718" cy="936625"/>
          </a:xfrm>
        </p:grpSpPr>
        <p:sp>
          <p:nvSpPr>
            <p:cNvPr id="2131" name="Shape 2131"/>
            <p:cNvSpPr/>
            <p:nvPr/>
          </p:nvSpPr>
          <p:spPr>
            <a:xfrm>
              <a:off x="952518" y="0"/>
              <a:ext cx="1727201" cy="936625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-1" y="58755"/>
              <a:ext cx="876316" cy="5554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952518" y="120700"/>
              <a:ext cx="1727201" cy="6952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Results also sent to any waiting reservation stations</a:t>
              </a:r>
            </a:p>
          </p:txBody>
        </p:sp>
      </p:grpSp>
      <p:grpSp>
        <p:nvGrpSpPr>
          <p:cNvPr id="2138" name="Group 2138"/>
          <p:cNvGrpSpPr/>
          <p:nvPr/>
        </p:nvGrpSpPr>
        <p:grpSpPr>
          <a:xfrm>
            <a:off x="323850" y="5229225"/>
            <a:ext cx="2232001" cy="649288"/>
            <a:chOff x="0" y="0"/>
            <a:chExt cx="2232000" cy="649287"/>
          </a:xfrm>
        </p:grpSpPr>
        <p:sp>
          <p:nvSpPr>
            <p:cNvPr id="2135" name="Shape 2135"/>
            <p:cNvSpPr/>
            <p:nvPr/>
          </p:nvSpPr>
          <p:spPr>
            <a:xfrm>
              <a:off x="0" y="0"/>
              <a:ext cx="1692275" cy="649288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2136" name="Shape 2136"/>
            <p:cNvSpPr/>
            <p:nvPr/>
          </p:nvSpPr>
          <p:spPr>
            <a:xfrm flipH="1">
              <a:off x="1768505" y="84136"/>
              <a:ext cx="463496" cy="3015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0" y="78632"/>
              <a:ext cx="1692275" cy="492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Reorders buffer for register writes</a:t>
              </a:r>
            </a:p>
          </p:txBody>
        </p:sp>
      </p:grpSp>
      <p:grpSp>
        <p:nvGrpSpPr>
          <p:cNvPr id="2142" name="Group 2142"/>
          <p:cNvGrpSpPr/>
          <p:nvPr/>
        </p:nvGrpSpPr>
        <p:grpSpPr>
          <a:xfrm>
            <a:off x="4391055" y="5230803"/>
            <a:ext cx="2305020" cy="1150948"/>
            <a:chOff x="0" y="0"/>
            <a:chExt cx="2305019" cy="1150946"/>
          </a:xfrm>
        </p:grpSpPr>
        <p:sp>
          <p:nvSpPr>
            <p:cNvPr id="2139" name="Shape 2139"/>
            <p:cNvSpPr/>
            <p:nvPr/>
          </p:nvSpPr>
          <p:spPr>
            <a:xfrm>
              <a:off x="612744" y="358783"/>
              <a:ext cx="1692276" cy="792164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2140" name="Shape 2140"/>
            <p:cNvSpPr/>
            <p:nvPr/>
          </p:nvSpPr>
          <p:spPr>
            <a:xfrm>
              <a:off x="-1" y="0"/>
              <a:ext cx="536515" cy="4730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612744" y="407253"/>
              <a:ext cx="1692276" cy="695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Can supply operands for issued instructions</a:t>
              </a:r>
            </a:p>
          </p:txBody>
        </p:sp>
      </p:grpSp>
      <p:grpSp>
        <p:nvGrpSpPr>
          <p:cNvPr id="2146" name="Group 2146"/>
          <p:cNvGrpSpPr/>
          <p:nvPr/>
        </p:nvGrpSpPr>
        <p:grpSpPr>
          <a:xfrm>
            <a:off x="6591310" y="1268412"/>
            <a:ext cx="2049453" cy="649288"/>
            <a:chOff x="0" y="0"/>
            <a:chExt cx="2049452" cy="649287"/>
          </a:xfrm>
        </p:grpSpPr>
        <p:sp>
          <p:nvSpPr>
            <p:cNvPr id="2143" name="Shape 2143"/>
            <p:cNvSpPr/>
            <p:nvPr/>
          </p:nvSpPr>
          <p:spPr>
            <a:xfrm>
              <a:off x="644515" y="0"/>
              <a:ext cx="1404938" cy="649288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2144" name="Shape 2144"/>
            <p:cNvSpPr/>
            <p:nvPr/>
          </p:nvSpPr>
          <p:spPr>
            <a:xfrm flipV="1">
              <a:off x="0" y="114286"/>
              <a:ext cx="568285" cy="31274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644515" y="78632"/>
              <a:ext cx="1404938" cy="492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Preserves dependencies</a:t>
              </a:r>
            </a:p>
          </p:txBody>
        </p:sp>
      </p:grpSp>
      <p:grpSp>
        <p:nvGrpSpPr>
          <p:cNvPr id="2150" name="Group 2150"/>
          <p:cNvGrpSpPr/>
          <p:nvPr/>
        </p:nvGrpSpPr>
        <p:grpSpPr>
          <a:xfrm>
            <a:off x="5821391" y="2565400"/>
            <a:ext cx="2819372" cy="649288"/>
            <a:chOff x="0" y="0"/>
            <a:chExt cx="2819371" cy="649287"/>
          </a:xfrm>
        </p:grpSpPr>
        <p:sp>
          <p:nvSpPr>
            <p:cNvPr id="2147" name="Shape 2147"/>
            <p:cNvSpPr/>
            <p:nvPr/>
          </p:nvSpPr>
          <p:spPr>
            <a:xfrm>
              <a:off x="1414433" y="0"/>
              <a:ext cx="1404939" cy="649288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2148" name="Shape 2148"/>
            <p:cNvSpPr/>
            <p:nvPr/>
          </p:nvSpPr>
          <p:spPr>
            <a:xfrm flipV="1">
              <a:off x="-1" y="114286"/>
              <a:ext cx="1338204" cy="3333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1414433" y="78632"/>
              <a:ext cx="1404939" cy="492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Hold pending operands</a:t>
              </a:r>
            </a:p>
          </p:txBody>
        </p:sp>
      </p:grpSp>
      <p:pic>
        <p:nvPicPr>
          <p:cNvPr id="2151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0" y="1395412"/>
            <a:ext cx="6096000" cy="4121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1" grpId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Shape 2153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54" name="Shape 215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Register Renaming</a:t>
            </a:r>
          </a:p>
        </p:txBody>
      </p:sp>
      <p:sp>
        <p:nvSpPr>
          <p:cNvPr id="2155" name="Shape 2155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  <a:r>
              <a:t>Reservation stations and reorder buffer effectively provide register renaming</a:t>
            </a:r>
          </a:p>
          <a:p>
            <a:pPr>
              <a:lnSpc>
                <a:spcPct val="90000"/>
              </a:lnSpc>
            </a:pPr>
            <a:r>
              <a:t>On instruction issue to reservation station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If operand is available in register file or reorder buffer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400"/>
            </a:pPr>
            <a:r>
              <a:t>Copied to reservation station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400"/>
            </a:pPr>
            <a:r>
              <a:t>No longer required in the register; can be overwritten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If operand is not yet available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400"/>
            </a:pPr>
            <a:r>
              <a:t>It will be provided to the reservation station by a function unit</a:t>
            </a:r>
          </a:p>
          <a:p>
            <a:pPr lvl="3" marL="1600200" indent="-22860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defRPr sz="2000"/>
            </a:pPr>
            <a:r>
              <a:t>The name of the functional unit is tracked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400"/>
            </a:pPr>
            <a:r>
              <a:t>Register update may not be required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58" name="Shape 215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Speculation</a:t>
            </a:r>
          </a:p>
        </p:txBody>
      </p:sp>
      <p:sp>
        <p:nvSpPr>
          <p:cNvPr id="2159" name="Shape 2159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Predict branch and continue issuing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Don’t commit until branch outcome determined</a:t>
            </a:r>
          </a:p>
          <a:p>
            <a:pPr/>
            <a:r>
              <a:t>Load speculation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support speculation on load addresses,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allowing load-store reordering, 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Don’t commit load until speculation cleared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62" name="Shape 2162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Why Do Dynamic Scheduling?</a:t>
            </a:r>
          </a:p>
        </p:txBody>
      </p:sp>
      <p:sp>
        <p:nvSpPr>
          <p:cNvPr id="2163" name="Shape 2163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Why not just let the compiler schedule code?</a:t>
            </a:r>
          </a:p>
          <a:p>
            <a:pPr/>
            <a:r>
              <a:t>Not all stalls are predicable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e.g., cache misses</a:t>
            </a:r>
          </a:p>
          <a:p>
            <a:pPr/>
            <a:r>
              <a:t>Can’t always schedule around branches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Branch outcome is dynamically determined</a:t>
            </a:r>
          </a:p>
          <a:p>
            <a:pPr/>
            <a:r>
              <a:t>Different implementations of an ISA have different latencies and hazards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Shape 2165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66" name="Shape 216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Does Multiple Issue Work?</a:t>
            </a:r>
          </a:p>
        </p:txBody>
      </p:sp>
      <p:sp>
        <p:nvSpPr>
          <p:cNvPr id="2167" name="Shape 2167"/>
          <p:cNvSpPr/>
          <p:nvPr>
            <p:ph type="body" idx="4294967295"/>
          </p:nvPr>
        </p:nvSpPr>
        <p:spPr>
          <a:xfrm>
            <a:off x="684212" y="1844675"/>
            <a:ext cx="8270876" cy="43926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Yes, but not as much as we’d like</a:t>
            </a:r>
          </a:p>
          <a:p>
            <a:pPr>
              <a:spcBef>
                <a:spcPts val="600"/>
              </a:spcBef>
              <a:defRPr sz="2800"/>
            </a:pPr>
            <a:r>
              <a:t>Programs have real dependencies that limit ILP</a:t>
            </a:r>
          </a:p>
          <a:p>
            <a:pPr>
              <a:spcBef>
                <a:spcPts val="600"/>
              </a:spcBef>
              <a:defRPr sz="2800"/>
            </a:pPr>
            <a:r>
              <a:t>Some dependencies are hard to eliminate</a:t>
            </a:r>
          </a:p>
          <a:p>
            <a:pPr>
              <a:spcBef>
                <a:spcPts val="600"/>
              </a:spcBef>
              <a:defRPr sz="2800"/>
            </a:pPr>
            <a:r>
              <a:t>Some parallelism is hard to expose</a:t>
            </a:r>
          </a:p>
          <a:p>
            <a:pPr>
              <a:spcBef>
                <a:spcPts val="600"/>
              </a:spcBef>
              <a:defRPr sz="2800"/>
            </a:pPr>
            <a:r>
              <a:t>Memory delays and limited bandwidth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Hard to keep pipelines full</a:t>
            </a:r>
          </a:p>
          <a:p>
            <a:pPr>
              <a:spcBef>
                <a:spcPts val="600"/>
              </a:spcBef>
              <a:defRPr sz="2800"/>
            </a:pPr>
            <a:r>
              <a:t>Speculation can help if done well</a:t>
            </a:r>
          </a:p>
        </p:txBody>
      </p:sp>
      <p:sp>
        <p:nvSpPr>
          <p:cNvPr id="2168" name="Shape 2168"/>
          <p:cNvSpPr/>
          <p:nvPr/>
        </p:nvSpPr>
        <p:spPr>
          <a:xfrm>
            <a:off x="684212" y="1258887"/>
            <a:ext cx="2758937" cy="5105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ECEAA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The BIG Picture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87" name="f04-08-P374493.png" descr="f04-08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050" y="3429000"/>
            <a:ext cx="4437063" cy="2468563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Load/Store Instructions</a:t>
            </a:r>
          </a:p>
        </p:txBody>
      </p:sp>
      <p:sp>
        <p:nvSpPr>
          <p:cNvPr id="289" name="Shape 289"/>
          <p:cNvSpPr/>
          <p:nvPr>
            <p:ph type="body" sz="half" idx="4294967295"/>
          </p:nvPr>
        </p:nvSpPr>
        <p:spPr>
          <a:xfrm>
            <a:off x="684212" y="1125537"/>
            <a:ext cx="8204201" cy="2611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Read register operands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Calculate address using 16-bit offset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Use ALU, but sign-extend offset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Load: Read memory and update register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Store: Write register value to memory</a:t>
            </a:r>
          </a:p>
        </p:txBody>
      </p:sp>
      <p:graphicFrame>
        <p:nvGraphicFramePr>
          <p:cNvPr id="290" name="Table 290"/>
          <p:cNvGraphicFramePr/>
          <p:nvPr/>
        </p:nvGraphicFramePr>
        <p:xfrm>
          <a:off x="1644650" y="6021387"/>
          <a:ext cx="5224463" cy="74136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71537"/>
                <a:gridCol w="869950"/>
                <a:gridCol w="871537"/>
                <a:gridCol w="2611437"/>
              </a:tblGrid>
              <a:tr h="3714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6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5+5+6 = 16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6988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op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rs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rt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addr./imm.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50000 0.000000" origin="layout" pathEditMode="relative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Shape 2170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ARM Cortex-A8 Pipeline</a:t>
            </a:r>
          </a:p>
        </p:txBody>
      </p:sp>
      <p:sp>
        <p:nvSpPr>
          <p:cNvPr id="2171" name="Shape 2171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172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50" y="1260475"/>
            <a:ext cx="8404225" cy="3608388"/>
          </a:xfrm>
          <a:prstGeom prst="rect">
            <a:avLst/>
          </a:prstGeom>
          <a:ln w="12700">
            <a:miter lim="400000"/>
          </a:ln>
        </p:spPr>
      </p:pic>
      <p:sp>
        <p:nvSpPr>
          <p:cNvPr id="2173" name="Shape 2173"/>
          <p:cNvSpPr/>
          <p:nvPr/>
        </p:nvSpPr>
        <p:spPr>
          <a:xfrm>
            <a:off x="250825" y="4724400"/>
            <a:ext cx="1362222" cy="884062"/>
          </a:xfrm>
          <a:prstGeom prst="rect">
            <a:avLst/>
          </a:prstGeom>
          <a:solidFill>
            <a:srgbClr val="00B0F0">
              <a:alpha val="1607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/>
            </a:pPr>
            <a:r>
              <a:t>Address </a:t>
            </a:r>
          </a:p>
          <a:p>
            <a:pPr>
              <a:defRPr sz="1800"/>
            </a:pPr>
            <a:r>
              <a:t>Generation </a:t>
            </a:r>
          </a:p>
          <a:p>
            <a:pPr>
              <a:defRPr sz="1800"/>
            </a:pPr>
            <a:r>
              <a:t>Unit</a:t>
            </a:r>
          </a:p>
        </p:txBody>
      </p:sp>
      <p:grpSp>
        <p:nvGrpSpPr>
          <p:cNvPr id="2178" name="Group 2178"/>
          <p:cNvGrpSpPr/>
          <p:nvPr/>
        </p:nvGrpSpPr>
        <p:grpSpPr>
          <a:xfrm>
            <a:off x="2051050" y="4910137"/>
            <a:ext cx="2208979" cy="907274"/>
            <a:chOff x="0" y="0"/>
            <a:chExt cx="2208978" cy="907272"/>
          </a:xfrm>
        </p:grpSpPr>
        <p:sp>
          <p:nvSpPr>
            <p:cNvPr id="2174" name="Shape 2174"/>
            <p:cNvSpPr/>
            <p:nvPr/>
          </p:nvSpPr>
          <p:spPr>
            <a:xfrm>
              <a:off x="13067" y="0"/>
              <a:ext cx="2061811" cy="895350"/>
            </a:xfrm>
            <a:prstGeom prst="rect">
              <a:avLst/>
            </a:prstGeom>
            <a:solidFill>
              <a:schemeClr val="accent1">
                <a:alpha val="3490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2175" name="Shape 2175"/>
            <p:cNvSpPr/>
            <p:nvPr/>
          </p:nvSpPr>
          <p:spPr>
            <a:xfrm>
              <a:off x="13067" y="0"/>
              <a:ext cx="219246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Branch Target Buffer</a:t>
              </a:r>
            </a:p>
          </p:txBody>
        </p:sp>
        <p:sp>
          <p:nvSpPr>
            <p:cNvPr id="2176" name="Shape 2176"/>
            <p:cNvSpPr/>
            <p:nvPr/>
          </p:nvSpPr>
          <p:spPr>
            <a:xfrm>
              <a:off x="0" y="294885"/>
              <a:ext cx="220897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Global History Buffer</a:t>
              </a:r>
            </a:p>
          </p:txBody>
        </p:sp>
        <p:sp>
          <p:nvSpPr>
            <p:cNvPr id="2177" name="Shape 2177"/>
            <p:cNvSpPr/>
            <p:nvPr/>
          </p:nvSpPr>
          <p:spPr>
            <a:xfrm>
              <a:off x="301208" y="556611"/>
              <a:ext cx="148902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 Return Stack</a:t>
              </a:r>
            </a:p>
          </p:txBody>
        </p:sp>
      </p:grpSp>
      <p:sp>
        <p:nvSpPr>
          <p:cNvPr id="2179" name="Shape 2179"/>
          <p:cNvSpPr/>
          <p:nvPr/>
        </p:nvSpPr>
        <p:spPr>
          <a:xfrm>
            <a:off x="1908175" y="4221162"/>
            <a:ext cx="576263" cy="647701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180" name="Shape 2180"/>
          <p:cNvSpPr/>
          <p:nvPr/>
        </p:nvSpPr>
        <p:spPr>
          <a:xfrm flipH="1">
            <a:off x="1042987" y="3860800"/>
            <a:ext cx="1" cy="720725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/>
          <p:nvPr>
            <p:ph type="sldNum" sz="quarter" idx="4294967295"/>
          </p:nvPr>
        </p:nvSpPr>
        <p:spPr>
          <a:xfrm>
            <a:off x="8563820" y="6451701"/>
            <a:ext cx="400793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83" name="Shape 218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Concluding Remarks</a:t>
            </a:r>
          </a:p>
        </p:txBody>
      </p:sp>
      <p:sp>
        <p:nvSpPr>
          <p:cNvPr id="2184" name="Shape 2184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ISA influences design of datapath and control</a:t>
            </a:r>
          </a:p>
          <a:p>
            <a:pPr>
              <a:spcBef>
                <a:spcPts val="600"/>
              </a:spcBef>
              <a:defRPr sz="2800"/>
            </a:pPr>
            <a:r>
              <a:t>Datapath and control influence design of ISA</a:t>
            </a:r>
          </a:p>
          <a:p>
            <a:pPr>
              <a:spcBef>
                <a:spcPts val="600"/>
              </a:spcBef>
              <a:defRPr sz="2800"/>
            </a:pPr>
            <a:r>
              <a:t>Pipelining improves instruction throughput</a:t>
            </a:r>
            <a:br/>
            <a:r>
              <a:t>using parallelism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More instructions completed per second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Latency for each instruction not reduced</a:t>
            </a:r>
          </a:p>
          <a:p>
            <a:pPr>
              <a:spcBef>
                <a:spcPts val="600"/>
              </a:spcBef>
              <a:defRPr sz="2800"/>
            </a:pPr>
            <a:r>
              <a:t>Hazards: structural, data, control</a:t>
            </a:r>
          </a:p>
          <a:p>
            <a:pPr>
              <a:spcBef>
                <a:spcPts val="600"/>
              </a:spcBef>
              <a:defRPr sz="2800"/>
            </a:pPr>
            <a:r>
              <a:t>Multiple issue and dynamic scheduling (ILP)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Dependencies limit achievable parallelism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Complexity leads to the power wall</a:t>
            </a:r>
          </a:p>
        </p:txBody>
      </p:sp>
      <p:sp>
        <p:nvSpPr>
          <p:cNvPr id="2185" name="Shape 2185"/>
          <p:cNvSpPr/>
          <p:nvPr/>
        </p:nvSpPr>
        <p:spPr>
          <a:xfrm rot="5400000">
            <a:off x="7537911" y="1255427"/>
            <a:ext cx="2861517" cy="3506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ECEAAC"/>
                </a:solidFill>
              </a:defRPr>
            </a:lvl1pPr>
          </a:lstStyle>
          <a:p>
            <a:pPr/>
            <a:r>
              <a:t>§4.14 Concluding Remarks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f04-07-P374493.png" descr="f04-07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587" y="3573462"/>
            <a:ext cx="3887788" cy="1997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f04-08-P374493.png" descr="f04-08-P3744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6100" y="3429000"/>
            <a:ext cx="4437063" cy="246856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>
            <p:ph type="body" sz="half" idx="4294967295"/>
          </p:nvPr>
        </p:nvSpPr>
        <p:spPr>
          <a:xfrm>
            <a:off x="684212" y="1033462"/>
            <a:ext cx="8204201" cy="2611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Read register operands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Calculate address using 16-bit offset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Use ALU, but sign-extend offset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Load: Read memory and update register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Store: Write register value to memory</a:t>
            </a:r>
          </a:p>
        </p:txBody>
      </p:sp>
      <p:sp>
        <p:nvSpPr>
          <p:cNvPr id="295" name="Shape 295"/>
          <p:cNvSpPr/>
          <p:nvPr/>
        </p:nvSpPr>
        <p:spPr>
          <a:xfrm>
            <a:off x="4356100" y="4064000"/>
            <a:ext cx="0" cy="4175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6" name="Shape 296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97" name="Shape 29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Load/Store Instructions</a:t>
            </a:r>
          </a:p>
        </p:txBody>
      </p:sp>
      <p:graphicFrame>
        <p:nvGraphicFramePr>
          <p:cNvPr id="298" name="Table 298"/>
          <p:cNvGraphicFramePr/>
          <p:nvPr/>
        </p:nvGraphicFramePr>
        <p:xfrm>
          <a:off x="1644650" y="6021387"/>
          <a:ext cx="5224463" cy="74136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71537"/>
                <a:gridCol w="869950"/>
                <a:gridCol w="871537"/>
                <a:gridCol w="2611437"/>
              </a:tblGrid>
              <a:tr h="3714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6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5+5+6 = 16 bits</a:t>
                      </a:r>
                    </a:p>
                  </a:txBody>
                  <a:tcPr marL="45700" marR="45700" marT="45700" marB="45700" anchor="t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36988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op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rs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rt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addr./imm.</a:t>
                      </a:r>
                    </a:p>
                  </a:txBody>
                  <a:tcPr marL="45700" marR="45700" marT="45700" marB="45700" anchor="t" anchorCtr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</a:tr>
            </a:tbl>
          </a:graphicData>
        </a:graphic>
      </p:graphicFrame>
      <p:sp>
        <p:nvSpPr>
          <p:cNvPr id="299" name="Shape 299"/>
          <p:cNvSpPr/>
          <p:nvPr/>
        </p:nvSpPr>
        <p:spPr>
          <a:xfrm flipH="1" flipV="1" rot="5400000">
            <a:off x="6148387" y="4964112"/>
            <a:ext cx="1511301" cy="574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303" name="Group 303"/>
          <p:cNvGrpSpPr/>
          <p:nvPr/>
        </p:nvGrpSpPr>
        <p:grpSpPr>
          <a:xfrm>
            <a:off x="3276599" y="4522787"/>
            <a:ext cx="5446714" cy="836613"/>
            <a:chOff x="0" y="0"/>
            <a:chExt cx="5446712" cy="836612"/>
          </a:xfrm>
        </p:grpSpPr>
        <p:sp>
          <p:nvSpPr>
            <p:cNvPr id="300" name="Shape 300"/>
            <p:cNvSpPr/>
            <p:nvPr/>
          </p:nvSpPr>
          <p:spPr>
            <a:xfrm>
              <a:off x="5446712" y="0"/>
              <a:ext cx="1" cy="8366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1" name="Shape 301"/>
            <p:cNvSpPr/>
            <p:nvPr/>
          </p:nvSpPr>
          <p:spPr>
            <a:xfrm flipH="1" flipV="1">
              <a:off x="-1" y="822753"/>
              <a:ext cx="5446714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2" name="Shape 302"/>
            <p:cNvSpPr/>
            <p:nvPr/>
          </p:nvSpPr>
          <p:spPr>
            <a:xfrm flipV="1">
              <a:off x="27703" y="202223"/>
              <a:ext cx="1" cy="62053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04" name="Shape 304"/>
          <p:cNvSpPr/>
          <p:nvPr/>
        </p:nvSpPr>
        <p:spPr>
          <a:xfrm>
            <a:off x="173037" y="3767136"/>
            <a:ext cx="2841626" cy="2246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24" h="21540" fill="norm" stroke="1" extrusionOk="0">
                <a:moveTo>
                  <a:pt x="19763" y="21540"/>
                </a:moveTo>
                <a:cubicBezTo>
                  <a:pt x="20416" y="20576"/>
                  <a:pt x="21068" y="19613"/>
                  <a:pt x="18178" y="19147"/>
                </a:cubicBezTo>
                <a:cubicBezTo>
                  <a:pt x="15288" y="18682"/>
                  <a:pt x="5380" y="21429"/>
                  <a:pt x="2424" y="18749"/>
                </a:cubicBezTo>
                <a:cubicBezTo>
                  <a:pt x="-532" y="16068"/>
                  <a:pt x="-218" y="6187"/>
                  <a:pt x="442" y="3064"/>
                </a:cubicBezTo>
                <a:cubicBezTo>
                  <a:pt x="1103" y="-60"/>
                  <a:pt x="3745" y="-27"/>
                  <a:pt x="6387" y="6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5" name="Shape 305"/>
          <p:cNvSpPr/>
          <p:nvPr/>
        </p:nvSpPr>
        <p:spPr>
          <a:xfrm>
            <a:off x="2744787" y="3946525"/>
            <a:ext cx="558801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6" name="Shape 306"/>
          <p:cNvSpPr/>
          <p:nvPr/>
        </p:nvSpPr>
        <p:spPr>
          <a:xfrm>
            <a:off x="322261" y="4156075"/>
            <a:ext cx="3670303" cy="1857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54" h="21600" fill="norm" stroke="1" extrusionOk="0">
                <a:moveTo>
                  <a:pt x="17807" y="21600"/>
                </a:moveTo>
                <a:cubicBezTo>
                  <a:pt x="19147" y="20001"/>
                  <a:pt x="20486" y="18403"/>
                  <a:pt x="17807" y="17087"/>
                </a:cubicBezTo>
                <a:cubicBezTo>
                  <a:pt x="15129" y="15770"/>
                  <a:pt x="4584" y="16119"/>
                  <a:pt x="1735" y="13701"/>
                </a:cubicBezTo>
                <a:cubicBezTo>
                  <a:pt x="-1114" y="11284"/>
                  <a:pt x="311" y="4863"/>
                  <a:pt x="712" y="2579"/>
                </a:cubicBezTo>
                <a:cubicBezTo>
                  <a:pt x="1114" y="296"/>
                  <a:pt x="2630" y="148"/>
                  <a:pt x="4146" y="0"/>
                </a:cubicBezTo>
              </a:path>
            </a:pathLst>
          </a:custGeom>
          <a:ln>
            <a:solidFill>
              <a:srgbClr val="FF0000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09" name="Group 309"/>
          <p:cNvGrpSpPr/>
          <p:nvPr/>
        </p:nvGrpSpPr>
        <p:grpSpPr>
          <a:xfrm>
            <a:off x="2709862" y="4724400"/>
            <a:ext cx="1654176" cy="247650"/>
            <a:chOff x="0" y="0"/>
            <a:chExt cx="1654175" cy="247650"/>
          </a:xfrm>
        </p:grpSpPr>
        <p:sp>
          <p:nvSpPr>
            <p:cNvPr id="307" name="Shape 307"/>
            <p:cNvSpPr/>
            <p:nvPr/>
          </p:nvSpPr>
          <p:spPr>
            <a:xfrm flipH="1">
              <a:off x="33930" y="0"/>
              <a:ext cx="1" cy="247650"/>
            </a:xfrm>
            <a:prstGeom prst="line">
              <a:avLst/>
            </a:prstGeom>
            <a:noFill/>
            <a:ln w="95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0" y="217060"/>
              <a:ext cx="1654175" cy="1"/>
            </a:xfrm>
            <a:prstGeom prst="line">
              <a:avLst/>
            </a:prstGeom>
            <a:noFill/>
            <a:ln w="95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10" name="Shape 310"/>
          <p:cNvSpPr/>
          <p:nvPr/>
        </p:nvSpPr>
        <p:spPr>
          <a:xfrm>
            <a:off x="447674" y="4529137"/>
            <a:ext cx="3994152" cy="1485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75" h="21600" fill="norm" stroke="1" extrusionOk="0">
                <a:moveTo>
                  <a:pt x="17446" y="21600"/>
                </a:moveTo>
                <a:cubicBezTo>
                  <a:pt x="18845" y="19471"/>
                  <a:pt x="20244" y="17342"/>
                  <a:pt x="17514" y="15369"/>
                </a:cubicBezTo>
                <a:cubicBezTo>
                  <a:pt x="14784" y="13396"/>
                  <a:pt x="3489" y="12323"/>
                  <a:pt x="1067" y="9762"/>
                </a:cubicBezTo>
                <a:cubicBezTo>
                  <a:pt x="-1356" y="7200"/>
                  <a:pt x="811" y="3600"/>
                  <a:pt x="2978" y="0"/>
                </a:cubicBezTo>
              </a:path>
            </a:pathLst>
          </a:custGeom>
          <a:ln>
            <a:solidFill>
              <a:srgbClr val="FFC000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15" name="Group 315"/>
          <p:cNvGrpSpPr/>
          <p:nvPr/>
        </p:nvGrpSpPr>
        <p:grpSpPr>
          <a:xfrm>
            <a:off x="900112" y="3428999"/>
            <a:ext cx="5903914" cy="1512889"/>
            <a:chOff x="0" y="0"/>
            <a:chExt cx="5903912" cy="1512887"/>
          </a:xfrm>
        </p:grpSpPr>
        <p:sp>
          <p:nvSpPr>
            <p:cNvPr id="311" name="Shape 311"/>
            <p:cNvSpPr/>
            <p:nvPr/>
          </p:nvSpPr>
          <p:spPr>
            <a:xfrm flipV="1">
              <a:off x="5903912" y="-1"/>
              <a:ext cx="1" cy="634520"/>
            </a:xfrm>
            <a:prstGeom prst="line">
              <a:avLst/>
            </a:prstGeom>
            <a:noFill/>
            <a:ln w="95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14" name="Group 314"/>
            <p:cNvGrpSpPr/>
            <p:nvPr/>
          </p:nvGrpSpPr>
          <p:grpSpPr>
            <a:xfrm>
              <a:off x="-1" y="0"/>
              <a:ext cx="5903914" cy="1512888"/>
              <a:chOff x="0" y="0"/>
              <a:chExt cx="5903912" cy="1512887"/>
            </a:xfrm>
          </p:grpSpPr>
          <p:sp>
            <p:nvSpPr>
              <p:cNvPr id="312" name="Shape 312"/>
              <p:cNvSpPr/>
              <p:nvPr/>
            </p:nvSpPr>
            <p:spPr>
              <a:xfrm flipH="1" flipV="1">
                <a:off x="-1" y="0"/>
                <a:ext cx="5903914" cy="1"/>
              </a:xfrm>
              <a:prstGeom prst="line">
                <a:avLst/>
              </a:prstGeom>
              <a:noFill/>
              <a:ln w="9525" cap="flat">
                <a:solidFill>
                  <a:srgbClr val="FFC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313" name="Shape 313"/>
              <p:cNvSpPr/>
              <p:nvPr/>
            </p:nvSpPr>
            <p:spPr>
              <a:xfrm flipH="1">
                <a:off x="0" y="0"/>
                <a:ext cx="1" cy="1512888"/>
              </a:xfrm>
              <a:prstGeom prst="line">
                <a:avLst/>
              </a:prstGeom>
              <a:noFill/>
              <a:ln w="9525" cap="flat">
                <a:solidFill>
                  <a:srgbClr val="FFC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316" name="Shape 316"/>
          <p:cNvSpPr/>
          <p:nvPr/>
        </p:nvSpPr>
        <p:spPr>
          <a:xfrm>
            <a:off x="900112" y="4919662"/>
            <a:ext cx="287338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319" name="Group 319"/>
          <p:cNvGrpSpPr/>
          <p:nvPr/>
        </p:nvGrpSpPr>
        <p:grpSpPr>
          <a:xfrm>
            <a:off x="7740650" y="1217612"/>
            <a:ext cx="1037010" cy="313393"/>
            <a:chOff x="0" y="0"/>
            <a:chExt cx="1037009" cy="313392"/>
          </a:xfrm>
        </p:grpSpPr>
        <p:sp>
          <p:nvSpPr>
            <p:cNvPr id="317" name="Shape 317"/>
            <p:cNvSpPr/>
            <p:nvPr/>
          </p:nvSpPr>
          <p:spPr>
            <a:xfrm>
              <a:off x="0" y="195210"/>
              <a:ext cx="359834" cy="1"/>
            </a:xfrm>
            <a:prstGeom prst="line">
              <a:avLst/>
            </a:prstGeom>
            <a:noFill/>
            <a:ln w="95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447193" y="0"/>
              <a:ext cx="58981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Store</a:t>
              </a:r>
            </a:p>
          </p:txBody>
        </p:sp>
      </p:grpSp>
      <p:grpSp>
        <p:nvGrpSpPr>
          <p:cNvPr id="322" name="Group 322"/>
          <p:cNvGrpSpPr/>
          <p:nvPr/>
        </p:nvGrpSpPr>
        <p:grpSpPr>
          <a:xfrm>
            <a:off x="7740650" y="1506537"/>
            <a:ext cx="1020304" cy="313393"/>
            <a:chOff x="0" y="0"/>
            <a:chExt cx="1020303" cy="313392"/>
          </a:xfrm>
        </p:grpSpPr>
        <p:sp>
          <p:nvSpPr>
            <p:cNvPr id="320" name="Shape 320"/>
            <p:cNvSpPr/>
            <p:nvPr/>
          </p:nvSpPr>
          <p:spPr>
            <a:xfrm>
              <a:off x="0" y="194298"/>
              <a:ext cx="359888" cy="1"/>
            </a:xfrm>
            <a:prstGeom prst="line">
              <a:avLst/>
            </a:prstGeom>
            <a:noFill/>
            <a:ln w="9525" cap="flat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464123" y="0"/>
              <a:ext cx="556181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Load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2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6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11"/>
      <p:bldP build="whole" bldLvl="1" animBg="1" rev="0" advAuto="0" spid="306" grpId="8"/>
      <p:bldP build="whole" bldLvl="1" animBg="1" rev="0" advAuto="0" spid="303" grpId="3"/>
      <p:bldP build="whole" bldLvl="1" animBg="1" rev="0" advAuto="0" spid="315" grpId="12"/>
      <p:bldP build="whole" bldLvl="1" animBg="1" rev="0" advAuto="0" spid="299" grpId="2"/>
      <p:bldP build="whole" bldLvl="1" animBg="1" rev="0" advAuto="0" spid="309" grpId="9"/>
      <p:bldP build="whole" bldLvl="1" animBg="1" rev="0" advAuto="0" spid="319" grpId="7"/>
      <p:bldP build="whole" bldLvl="1" animBg="1" rev="0" advAuto="0" spid="292" grpId="1"/>
      <p:bldP build="whole" bldLvl="1" animBg="1" rev="0" advAuto="0" spid="305" grpId="5"/>
      <p:bldP build="whole" bldLvl="1" animBg="1" rev="0" advAuto="0" spid="304" grpId="4"/>
      <p:bldP build="whole" bldLvl="1" animBg="1" rev="0" advAuto="0" spid="295" grpId="6"/>
      <p:bldP build="whole" bldLvl="1" animBg="1" rev="0" advAuto="0" spid="322" grpId="1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25" name="Shape 32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Branch Instructions</a:t>
            </a:r>
          </a:p>
        </p:txBody>
      </p:sp>
      <p:sp>
        <p:nvSpPr>
          <p:cNvPr id="326" name="Shape 326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Read register operands</a:t>
            </a:r>
          </a:p>
          <a:p>
            <a:pPr/>
            <a:r>
              <a:t>Compare operands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Use ALU, subtract and check Zero output</a:t>
            </a:r>
          </a:p>
          <a:p>
            <a:pPr/>
            <a:r>
              <a:t>Calculate target address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Sign-extend displacement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Shift left 2 places (word displacement)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Add to PC + 4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Already calculated by instruction fetch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29" name="f04-09-P374493.png" descr="f04-09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812" y="1268412"/>
            <a:ext cx="6556376" cy="477202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Branch Instructions</a:t>
            </a:r>
          </a:p>
        </p:txBody>
      </p:sp>
      <p:grpSp>
        <p:nvGrpSpPr>
          <p:cNvPr id="334" name="Group 334"/>
          <p:cNvGrpSpPr/>
          <p:nvPr/>
        </p:nvGrpSpPr>
        <p:grpSpPr>
          <a:xfrm>
            <a:off x="1187450" y="1557337"/>
            <a:ext cx="3835424" cy="865188"/>
            <a:chOff x="0" y="0"/>
            <a:chExt cx="3835423" cy="865187"/>
          </a:xfrm>
        </p:grpSpPr>
        <p:sp>
          <p:nvSpPr>
            <p:cNvPr id="331" name="Shape 331"/>
            <p:cNvSpPr/>
            <p:nvPr/>
          </p:nvSpPr>
          <p:spPr>
            <a:xfrm>
              <a:off x="0" y="0"/>
              <a:ext cx="1079500" cy="865188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32" name="Shape 332"/>
            <p:cNvSpPr/>
            <p:nvPr/>
          </p:nvSpPr>
          <p:spPr>
            <a:xfrm flipH="1" flipV="1">
              <a:off x="1155714" y="114316"/>
              <a:ext cx="2679710" cy="45879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0" y="0"/>
              <a:ext cx="1079500" cy="7705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/>
              <a:r>
                <a:t>Just</a:t>
              </a:r>
              <a:br/>
              <a:r>
                <a:t>re-routes wires</a:t>
              </a:r>
            </a:p>
          </p:txBody>
        </p:sp>
      </p:grpSp>
      <p:grpSp>
        <p:nvGrpSpPr>
          <p:cNvPr id="338" name="Group 338"/>
          <p:cNvGrpSpPr/>
          <p:nvPr/>
        </p:nvGrpSpPr>
        <p:grpSpPr>
          <a:xfrm>
            <a:off x="4548175" y="5661024"/>
            <a:ext cx="2184413" cy="647701"/>
            <a:chOff x="0" y="0"/>
            <a:chExt cx="2184411" cy="647700"/>
          </a:xfrm>
        </p:grpSpPr>
        <p:sp>
          <p:nvSpPr>
            <p:cNvPr id="335" name="Shape 335"/>
            <p:cNvSpPr/>
            <p:nvPr/>
          </p:nvSpPr>
          <p:spPr>
            <a:xfrm>
              <a:off x="815986" y="0"/>
              <a:ext cx="1368426" cy="647700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336" name="Shape 336"/>
            <p:cNvSpPr/>
            <p:nvPr/>
          </p:nvSpPr>
          <p:spPr>
            <a:xfrm>
              <a:off x="-1" y="55564"/>
              <a:ext cx="739775" cy="5874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815986" y="0"/>
              <a:ext cx="1368426" cy="541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Sign-bit wire replicated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8" name="Shape 4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Introduction</a:t>
            </a:r>
          </a:p>
        </p:txBody>
      </p:sp>
      <p:sp>
        <p:nvSpPr>
          <p:cNvPr id="49" name="Shape 49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CPU performance factors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Instruction count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000"/>
            </a:pPr>
            <a:r>
              <a:t>Determined by ISA and compiler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CPI and Cycle time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000"/>
            </a:pPr>
            <a:r>
              <a:t>Determined by CPU hardware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We will examine two MIPS implementations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A simplified version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A more realistic pipelined version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Simple subset, shows most aspects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Memory reference: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lw</a:t>
            </a:r>
            <a:r>
              <a:t>,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sw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Arithmetic/logical: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add</a:t>
            </a:r>
            <a:r>
              <a:t>,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sub</a:t>
            </a:r>
            <a:r>
              <a:t>,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and</a:t>
            </a:r>
            <a:r>
              <a:t>,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or</a:t>
            </a:r>
            <a:r>
              <a:t>,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slt</a:t>
            </a:r>
            <a:endParaRPr>
              <a:latin typeface="Lucida Console"/>
              <a:ea typeface="Lucida Console"/>
              <a:cs typeface="Lucida Console"/>
              <a:sym typeface="Lucida Console"/>
            </a:endParaRP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Control transfer: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beq</a:t>
            </a:r>
            <a:r>
              <a:t>,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j</a:t>
            </a:r>
          </a:p>
        </p:txBody>
      </p:sp>
      <p:sp>
        <p:nvSpPr>
          <p:cNvPr id="50" name="Shape 50"/>
          <p:cNvSpPr/>
          <p:nvPr/>
        </p:nvSpPr>
        <p:spPr>
          <a:xfrm rot="5400000">
            <a:off x="8065097" y="728240"/>
            <a:ext cx="1807144" cy="3506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ECEAAC"/>
                </a:solidFill>
              </a:defRPr>
            </a:lvl1pPr>
          </a:lstStyle>
          <a:p>
            <a:pPr/>
            <a:r>
              <a:t>§4.1 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41" name="Shape 34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Composing the Elements</a:t>
            </a:r>
          </a:p>
        </p:txBody>
      </p:sp>
      <p:sp>
        <p:nvSpPr>
          <p:cNvPr id="342" name="Shape 342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First-cut data path does an instruction in one clock cycle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Each datapath element can only do one function at a time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Hence, we need separate instruction and data memories</a:t>
            </a:r>
          </a:p>
          <a:p>
            <a:pPr/>
            <a:r>
              <a:t>Use multiplexers where alternate data sources are used for different instructions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45" name="f04-10-P374493.png" descr="f04-10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1628775"/>
            <a:ext cx="7893050" cy="3846513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R-Type/Load/Store Datapath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49" name="f04-11-P374493.png" descr="f04-11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112" y="1341437"/>
            <a:ext cx="7504113" cy="4987926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hape 350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Full Datapath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53" name="Shape 35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ALU Control</a:t>
            </a:r>
          </a:p>
        </p:txBody>
      </p:sp>
      <p:sp>
        <p:nvSpPr>
          <p:cNvPr id="354" name="Shape 354"/>
          <p:cNvSpPr/>
          <p:nvPr>
            <p:ph type="body" sz="half" idx="4294967295"/>
          </p:nvPr>
        </p:nvSpPr>
        <p:spPr>
          <a:xfrm>
            <a:off x="684212" y="1125537"/>
            <a:ext cx="8270876" cy="23812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ALU used for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Load/Store: F = add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Branch: F = subtract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R-type: F depends on funct field</a:t>
            </a:r>
          </a:p>
        </p:txBody>
      </p:sp>
      <p:sp>
        <p:nvSpPr>
          <p:cNvPr id="355" name="Shape 355"/>
          <p:cNvSpPr/>
          <p:nvPr/>
        </p:nvSpPr>
        <p:spPr>
          <a:xfrm rot="5400000">
            <a:off x="6953351" y="1839986"/>
            <a:ext cx="4030636" cy="3506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ECEAAC"/>
                </a:solidFill>
              </a:defRPr>
            </a:lvl1pPr>
          </a:lstStyle>
          <a:p>
            <a:pPr/>
            <a:r>
              <a:t>§4.4 A Simple Implementation Scheme</a:t>
            </a:r>
          </a:p>
        </p:txBody>
      </p:sp>
      <p:graphicFrame>
        <p:nvGraphicFramePr>
          <p:cNvPr id="356" name="Table 356"/>
          <p:cNvGraphicFramePr/>
          <p:nvPr/>
        </p:nvGraphicFramePr>
        <p:xfrm>
          <a:off x="1187450" y="3500437"/>
          <a:ext cx="6096000" cy="25606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048000"/>
                <a:gridCol w="3048000"/>
              </a:tblGrid>
              <a:tr h="365125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ALU control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Function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712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0000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AND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0001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OR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712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0010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add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0110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subtract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6712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0111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set-on-less-than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1100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NOR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59" name="Shape 35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ALU Control</a:t>
            </a:r>
          </a:p>
        </p:txBody>
      </p:sp>
      <p:sp>
        <p:nvSpPr>
          <p:cNvPr id="360" name="Shape 360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 marL="742950" indent="-285750">
              <a:spcBef>
                <a:spcPts val="0"/>
              </a:spcBef>
              <a:buClr>
                <a:srgbClr val="91AFBF"/>
              </a:buClr>
              <a:defRPr sz="2800"/>
            </a:lvl2pPr>
          </a:lstStyle>
          <a:p>
            <a:pPr/>
            <a:r>
              <a:t>Assume 2-bit ALUOp derived from opcode</a:t>
            </a:r>
          </a:p>
          <a:p>
            <a:pPr lvl="1"/>
            <a:r>
              <a:t>Combinational logic derives ALU control</a:t>
            </a:r>
          </a:p>
        </p:txBody>
      </p:sp>
      <p:graphicFrame>
        <p:nvGraphicFramePr>
          <p:cNvPr id="361" name="Table 361"/>
          <p:cNvGraphicFramePr/>
          <p:nvPr/>
        </p:nvGraphicFramePr>
        <p:xfrm>
          <a:off x="827087" y="2636837"/>
          <a:ext cx="7921626" cy="30257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08087"/>
                <a:gridCol w="906462"/>
                <a:gridCol w="1733550"/>
                <a:gridCol w="1057275"/>
                <a:gridCol w="1733550"/>
                <a:gridCol w="1282700"/>
              </a:tblGrid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opcode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ALUOp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Operation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funct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ALU function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ALU control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8137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lw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load word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XXXXXX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add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0010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sw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store word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XXXXXX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add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0010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beq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01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branch equal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XXXXXX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subtract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0110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6550">
                <a:tc rowSpan="5"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R-type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add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100000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add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0010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65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subtract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100010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subtract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0110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AND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100100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AND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0000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813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OR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100101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OR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0001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3496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set-on-less-than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101010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set-on-less-than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/>
                      </a:pPr>
                      <a:r>
                        <a:t>0111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64" name="Shape 36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The Main Control Unit</a:t>
            </a:r>
          </a:p>
        </p:txBody>
      </p:sp>
      <p:sp>
        <p:nvSpPr>
          <p:cNvPr id="365" name="Shape 365"/>
          <p:cNvSpPr/>
          <p:nvPr>
            <p:ph type="body" sz="quarter" idx="4294967295"/>
          </p:nvPr>
        </p:nvSpPr>
        <p:spPr>
          <a:xfrm>
            <a:off x="684212" y="1125537"/>
            <a:ext cx="8270876" cy="6905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Control signals derived from instruction</a:t>
            </a:r>
          </a:p>
        </p:txBody>
      </p:sp>
      <p:grpSp>
        <p:nvGrpSpPr>
          <p:cNvPr id="378" name="Group 378"/>
          <p:cNvGrpSpPr/>
          <p:nvPr/>
        </p:nvGrpSpPr>
        <p:grpSpPr>
          <a:xfrm>
            <a:off x="1619250" y="2060574"/>
            <a:ext cx="6913563" cy="749956"/>
            <a:chOff x="0" y="0"/>
            <a:chExt cx="6913562" cy="749954"/>
          </a:xfrm>
        </p:grpSpPr>
        <p:sp>
          <p:nvSpPr>
            <p:cNvPr id="366" name="Shape 366"/>
            <p:cNvSpPr/>
            <p:nvPr/>
          </p:nvSpPr>
          <p:spPr>
            <a:xfrm>
              <a:off x="0" y="0"/>
              <a:ext cx="1296988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1296987" y="0"/>
              <a:ext cx="1079501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rs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x="2376487" y="0"/>
              <a:ext cx="1079501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rt</a:t>
              </a:r>
            </a:p>
          </p:txBody>
        </p:sp>
        <p:sp>
          <p:nvSpPr>
            <p:cNvPr id="369" name="Shape 369"/>
            <p:cNvSpPr/>
            <p:nvPr/>
          </p:nvSpPr>
          <p:spPr>
            <a:xfrm>
              <a:off x="3455987" y="0"/>
              <a:ext cx="1079501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rd</a:t>
              </a:r>
            </a:p>
          </p:txBody>
        </p:sp>
        <p:sp>
          <p:nvSpPr>
            <p:cNvPr id="370" name="Shape 370"/>
            <p:cNvSpPr/>
            <p:nvPr/>
          </p:nvSpPr>
          <p:spPr>
            <a:xfrm>
              <a:off x="4537075" y="0"/>
              <a:ext cx="1079500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shamt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5616575" y="0"/>
              <a:ext cx="1296988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funct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319157" y="436562"/>
              <a:ext cx="61263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31:26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6048742" y="436562"/>
              <a:ext cx="38661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5:0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1543119" y="436562"/>
              <a:ext cx="61263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25:21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2624206" y="436562"/>
              <a:ext cx="612638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20:16</a:t>
              </a:r>
            </a:p>
          </p:txBody>
        </p:sp>
        <p:sp>
          <p:nvSpPr>
            <p:cNvPr id="376" name="Shape 376"/>
            <p:cNvSpPr/>
            <p:nvPr/>
          </p:nvSpPr>
          <p:spPr>
            <a:xfrm>
              <a:off x="3711247" y="436562"/>
              <a:ext cx="59755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15:11</a:t>
              </a:r>
            </a:p>
          </p:txBody>
        </p:sp>
        <p:sp>
          <p:nvSpPr>
            <p:cNvPr id="377" name="Shape 377"/>
            <p:cNvSpPr/>
            <p:nvPr/>
          </p:nvSpPr>
          <p:spPr>
            <a:xfrm>
              <a:off x="4840505" y="436562"/>
              <a:ext cx="49962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10:6</a:t>
              </a:r>
            </a:p>
          </p:txBody>
        </p:sp>
      </p:grpSp>
      <p:grpSp>
        <p:nvGrpSpPr>
          <p:cNvPr id="387" name="Group 387"/>
          <p:cNvGrpSpPr/>
          <p:nvPr/>
        </p:nvGrpSpPr>
        <p:grpSpPr>
          <a:xfrm>
            <a:off x="1619250" y="3068637"/>
            <a:ext cx="6913563" cy="749956"/>
            <a:chOff x="0" y="0"/>
            <a:chExt cx="6913562" cy="749954"/>
          </a:xfrm>
        </p:grpSpPr>
        <p:sp>
          <p:nvSpPr>
            <p:cNvPr id="379" name="Shape 379"/>
            <p:cNvSpPr/>
            <p:nvPr/>
          </p:nvSpPr>
          <p:spPr>
            <a:xfrm>
              <a:off x="0" y="0"/>
              <a:ext cx="1296988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35 or 43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1296987" y="0"/>
              <a:ext cx="1079501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rs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2376487" y="0"/>
              <a:ext cx="1079501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rt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3455987" y="0"/>
              <a:ext cx="3457576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address</a:t>
              </a:r>
            </a:p>
          </p:txBody>
        </p:sp>
        <p:sp>
          <p:nvSpPr>
            <p:cNvPr id="383" name="Shape 383"/>
            <p:cNvSpPr/>
            <p:nvPr/>
          </p:nvSpPr>
          <p:spPr>
            <a:xfrm>
              <a:off x="319157" y="436562"/>
              <a:ext cx="61263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31:26</a:t>
              </a:r>
            </a:p>
          </p:txBody>
        </p:sp>
        <p:sp>
          <p:nvSpPr>
            <p:cNvPr id="384" name="Shape 384"/>
            <p:cNvSpPr/>
            <p:nvPr/>
          </p:nvSpPr>
          <p:spPr>
            <a:xfrm>
              <a:off x="1543119" y="436562"/>
              <a:ext cx="61263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25:21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2624206" y="436562"/>
              <a:ext cx="612638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20:16</a:t>
              </a:r>
            </a:p>
          </p:txBody>
        </p:sp>
        <p:sp>
          <p:nvSpPr>
            <p:cNvPr id="386" name="Shape 386"/>
            <p:cNvSpPr/>
            <p:nvPr/>
          </p:nvSpPr>
          <p:spPr>
            <a:xfrm>
              <a:off x="4986555" y="436562"/>
              <a:ext cx="49962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15:0</a:t>
              </a:r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1619250" y="4052887"/>
            <a:ext cx="6913563" cy="749956"/>
            <a:chOff x="0" y="0"/>
            <a:chExt cx="6913562" cy="749954"/>
          </a:xfrm>
        </p:grpSpPr>
        <p:sp>
          <p:nvSpPr>
            <p:cNvPr id="388" name="Shape 388"/>
            <p:cNvSpPr/>
            <p:nvPr/>
          </p:nvSpPr>
          <p:spPr>
            <a:xfrm>
              <a:off x="0" y="0"/>
              <a:ext cx="1296988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389" name="Shape 389"/>
            <p:cNvSpPr/>
            <p:nvPr/>
          </p:nvSpPr>
          <p:spPr>
            <a:xfrm>
              <a:off x="1296987" y="0"/>
              <a:ext cx="1079501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rs</a:t>
              </a:r>
            </a:p>
          </p:txBody>
        </p:sp>
        <p:sp>
          <p:nvSpPr>
            <p:cNvPr id="390" name="Shape 390"/>
            <p:cNvSpPr/>
            <p:nvPr/>
          </p:nvSpPr>
          <p:spPr>
            <a:xfrm>
              <a:off x="2376487" y="0"/>
              <a:ext cx="1079501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rt</a:t>
              </a:r>
            </a:p>
          </p:txBody>
        </p:sp>
        <p:sp>
          <p:nvSpPr>
            <p:cNvPr id="391" name="Shape 391"/>
            <p:cNvSpPr/>
            <p:nvPr/>
          </p:nvSpPr>
          <p:spPr>
            <a:xfrm>
              <a:off x="3455987" y="0"/>
              <a:ext cx="3457576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address</a:t>
              </a:r>
            </a:p>
          </p:txBody>
        </p:sp>
        <p:sp>
          <p:nvSpPr>
            <p:cNvPr id="392" name="Shape 392"/>
            <p:cNvSpPr/>
            <p:nvPr/>
          </p:nvSpPr>
          <p:spPr>
            <a:xfrm>
              <a:off x="319157" y="436562"/>
              <a:ext cx="61263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31:26</a:t>
              </a:r>
            </a:p>
          </p:txBody>
        </p:sp>
        <p:sp>
          <p:nvSpPr>
            <p:cNvPr id="393" name="Shape 393"/>
            <p:cNvSpPr/>
            <p:nvPr/>
          </p:nvSpPr>
          <p:spPr>
            <a:xfrm>
              <a:off x="1543119" y="436562"/>
              <a:ext cx="61263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25:21</a:t>
              </a:r>
            </a:p>
          </p:txBody>
        </p:sp>
        <p:sp>
          <p:nvSpPr>
            <p:cNvPr id="394" name="Shape 394"/>
            <p:cNvSpPr/>
            <p:nvPr/>
          </p:nvSpPr>
          <p:spPr>
            <a:xfrm>
              <a:off x="2624206" y="436562"/>
              <a:ext cx="612638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20:16</a:t>
              </a:r>
            </a:p>
          </p:txBody>
        </p:sp>
        <p:sp>
          <p:nvSpPr>
            <p:cNvPr id="395" name="Shape 395"/>
            <p:cNvSpPr/>
            <p:nvPr/>
          </p:nvSpPr>
          <p:spPr>
            <a:xfrm>
              <a:off x="4986555" y="436562"/>
              <a:ext cx="49962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15:0</a:t>
              </a:r>
            </a:p>
          </p:txBody>
        </p:sp>
      </p:grpSp>
      <p:sp>
        <p:nvSpPr>
          <p:cNvPr id="397" name="Shape 397"/>
          <p:cNvSpPr/>
          <p:nvPr/>
        </p:nvSpPr>
        <p:spPr>
          <a:xfrm>
            <a:off x="595312" y="2112962"/>
            <a:ext cx="77743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R-type</a:t>
            </a:r>
          </a:p>
        </p:txBody>
      </p:sp>
      <p:sp>
        <p:nvSpPr>
          <p:cNvPr id="398" name="Shape 398"/>
          <p:cNvSpPr/>
          <p:nvPr/>
        </p:nvSpPr>
        <p:spPr>
          <a:xfrm>
            <a:off x="595312" y="2978150"/>
            <a:ext cx="676199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/>
            </a:pPr>
            <a:r>
              <a:t>Load/</a:t>
            </a:r>
            <a:br/>
            <a:r>
              <a:t>Store</a:t>
            </a:r>
          </a:p>
        </p:txBody>
      </p:sp>
      <p:sp>
        <p:nvSpPr>
          <p:cNvPr id="399" name="Shape 399"/>
          <p:cNvSpPr/>
          <p:nvPr/>
        </p:nvSpPr>
        <p:spPr>
          <a:xfrm>
            <a:off x="595312" y="4129087"/>
            <a:ext cx="82845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Branch</a:t>
            </a:r>
          </a:p>
        </p:txBody>
      </p:sp>
      <p:sp>
        <p:nvSpPr>
          <p:cNvPr id="400" name="Shape 400"/>
          <p:cNvSpPr/>
          <p:nvPr/>
        </p:nvSpPr>
        <p:spPr>
          <a:xfrm rot="16200000">
            <a:off x="2196306" y="4485481"/>
            <a:ext cx="144463" cy="1152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5965" y="10800"/>
                  <a:pt x="0" y="10800"/>
                </a:cubicBezTo>
                <a:cubicBezTo>
                  <a:pt x="596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01" name="Shape 401"/>
          <p:cNvSpPr/>
          <p:nvPr/>
        </p:nvSpPr>
        <p:spPr>
          <a:xfrm rot="16200000">
            <a:off x="3384550" y="4594225"/>
            <a:ext cx="144463" cy="935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5965" y="10800"/>
                  <a:pt x="0" y="10800"/>
                </a:cubicBezTo>
                <a:cubicBezTo>
                  <a:pt x="596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02" name="Shape 402"/>
          <p:cNvSpPr/>
          <p:nvPr/>
        </p:nvSpPr>
        <p:spPr>
          <a:xfrm rot="16200000">
            <a:off x="4464050" y="4594225"/>
            <a:ext cx="144463" cy="935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5965" y="10800"/>
                  <a:pt x="0" y="10800"/>
                </a:cubicBezTo>
                <a:cubicBezTo>
                  <a:pt x="596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03" name="Shape 403"/>
          <p:cNvSpPr/>
          <p:nvPr/>
        </p:nvSpPr>
        <p:spPr>
          <a:xfrm>
            <a:off x="1765300" y="5205412"/>
            <a:ext cx="1008063" cy="3601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/>
            </a:lvl1pPr>
          </a:lstStyle>
          <a:p>
            <a:pPr/>
            <a:r>
              <a:t>opcode</a:t>
            </a:r>
          </a:p>
        </p:txBody>
      </p:sp>
      <p:sp>
        <p:nvSpPr>
          <p:cNvPr id="404" name="Shape 404"/>
          <p:cNvSpPr/>
          <p:nvPr/>
        </p:nvSpPr>
        <p:spPr>
          <a:xfrm>
            <a:off x="2916237" y="5205412"/>
            <a:ext cx="1008063" cy="6268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/>
            </a:lvl1pPr>
          </a:lstStyle>
          <a:p>
            <a:pPr/>
            <a:r>
              <a:t>always read</a:t>
            </a:r>
          </a:p>
        </p:txBody>
      </p:sp>
      <p:sp>
        <p:nvSpPr>
          <p:cNvPr id="405" name="Shape 405"/>
          <p:cNvSpPr/>
          <p:nvPr/>
        </p:nvSpPr>
        <p:spPr>
          <a:xfrm>
            <a:off x="4068762" y="5205412"/>
            <a:ext cx="1008063" cy="8935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/>
            </a:lvl1pPr>
          </a:lstStyle>
          <a:p>
            <a:pPr/>
            <a:r>
              <a:t>read, except for load</a:t>
            </a:r>
          </a:p>
        </p:txBody>
      </p:sp>
      <p:sp>
        <p:nvSpPr>
          <p:cNvPr id="406" name="Shape 406"/>
          <p:cNvSpPr/>
          <p:nvPr/>
        </p:nvSpPr>
        <p:spPr>
          <a:xfrm>
            <a:off x="5581650" y="5205412"/>
            <a:ext cx="1223963" cy="8935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/>
            </a:lvl1pPr>
          </a:lstStyle>
          <a:p>
            <a:pPr/>
            <a:r>
              <a:t>write for R-type and load</a:t>
            </a:r>
          </a:p>
        </p:txBody>
      </p:sp>
      <p:sp>
        <p:nvSpPr>
          <p:cNvPr id="407" name="Shape 407"/>
          <p:cNvSpPr/>
          <p:nvPr/>
        </p:nvSpPr>
        <p:spPr>
          <a:xfrm flipH="1" flipV="1">
            <a:off x="5005387" y="3548062"/>
            <a:ext cx="576263" cy="158432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08" name="Shape 408"/>
          <p:cNvSpPr/>
          <p:nvPr/>
        </p:nvSpPr>
        <p:spPr>
          <a:xfrm flipH="1" flipV="1">
            <a:off x="5292724" y="2540000"/>
            <a:ext cx="360364" cy="2592388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09" name="Shape 409"/>
          <p:cNvSpPr/>
          <p:nvPr/>
        </p:nvSpPr>
        <p:spPr>
          <a:xfrm>
            <a:off x="7308850" y="5205412"/>
            <a:ext cx="1439863" cy="6268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800"/>
            </a:lvl1pPr>
          </a:lstStyle>
          <a:p>
            <a:pPr/>
            <a:r>
              <a:t>sign-extend and add</a:t>
            </a:r>
          </a:p>
        </p:txBody>
      </p:sp>
      <p:sp>
        <p:nvSpPr>
          <p:cNvPr id="410" name="Shape 410"/>
          <p:cNvSpPr/>
          <p:nvPr/>
        </p:nvSpPr>
        <p:spPr>
          <a:xfrm flipH="1" flipV="1">
            <a:off x="7453312" y="4556124"/>
            <a:ext cx="71439" cy="5762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11" name="Shape 411"/>
          <p:cNvSpPr/>
          <p:nvPr/>
        </p:nvSpPr>
        <p:spPr>
          <a:xfrm flipV="1">
            <a:off x="7597775" y="3548062"/>
            <a:ext cx="0" cy="158432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14" name="f04-17-P374493.png" descr="f04-17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450" y="1196975"/>
            <a:ext cx="6680200" cy="5191125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Datapath With Control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All Control Signals</a:t>
            </a:r>
          </a:p>
        </p:txBody>
      </p:sp>
      <p:sp>
        <p:nvSpPr>
          <p:cNvPr id="418" name="Shape 418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19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262" y="1095375"/>
            <a:ext cx="7265988" cy="5243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22" name="f04-19-P374493.png" descr="f04-19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450" y="1196975"/>
            <a:ext cx="6680200" cy="5191125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R-Type Instruction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26" name="f04-20-P374493.png" descr="f04-20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450" y="1196975"/>
            <a:ext cx="6680200" cy="5191125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 Instruction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3" name="Shape 5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Instruction Execution</a:t>
            </a:r>
          </a:p>
        </p:txBody>
      </p:sp>
      <p:sp>
        <p:nvSpPr>
          <p:cNvPr id="54" name="Shape 54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PC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 </a:t>
            </a:r>
            <a:r>
              <a:t>instruction memory, fetch instruction</a:t>
            </a:r>
          </a:p>
          <a:p>
            <a:pPr>
              <a:spcBef>
                <a:spcPts val="600"/>
              </a:spcBef>
              <a:defRPr sz="2800"/>
            </a:pPr>
            <a:r>
              <a:t>Register numbers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 </a:t>
            </a:r>
            <a:r>
              <a:t>register file, read registers</a:t>
            </a:r>
          </a:p>
          <a:p>
            <a:pPr>
              <a:spcBef>
                <a:spcPts val="600"/>
              </a:spcBef>
              <a:defRPr sz="2800"/>
            </a:pPr>
            <a:r>
              <a:t>Depending on instruction class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Use ALU to calculate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Arithmetic result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Memory address for load/store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Branch target address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Access data memory for load/store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PC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← </a:t>
            </a:r>
            <a:r>
              <a:t>target address or PC + 4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30" name="f04-21-P374493.png" descr="f04-21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450" y="1196975"/>
            <a:ext cx="6680200" cy="519112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Branch-on-Equal Instruction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34" name="Shape 43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Implementing Jumps</a:t>
            </a:r>
          </a:p>
        </p:txBody>
      </p:sp>
      <p:sp>
        <p:nvSpPr>
          <p:cNvPr id="435" name="Shape 435"/>
          <p:cNvSpPr/>
          <p:nvPr>
            <p:ph type="body" idx="4294967295"/>
          </p:nvPr>
        </p:nvSpPr>
        <p:spPr>
          <a:xfrm>
            <a:off x="684212" y="2349500"/>
            <a:ext cx="8270876" cy="38877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Jump uses word address</a:t>
            </a:r>
          </a:p>
          <a:p>
            <a:pPr/>
            <a:r>
              <a:t>Update PC with concatenation of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Top 4 bits of old PC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26-bit jump address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00</a:t>
            </a:r>
          </a:p>
          <a:p>
            <a:pPr/>
            <a:r>
              <a:t>Need an extra control signal decoded from opcode</a:t>
            </a:r>
          </a:p>
        </p:txBody>
      </p:sp>
      <p:grpSp>
        <p:nvGrpSpPr>
          <p:cNvPr id="440" name="Group 440"/>
          <p:cNvGrpSpPr/>
          <p:nvPr/>
        </p:nvGrpSpPr>
        <p:grpSpPr>
          <a:xfrm>
            <a:off x="1835150" y="1412874"/>
            <a:ext cx="6913563" cy="749956"/>
            <a:chOff x="0" y="0"/>
            <a:chExt cx="6913562" cy="749954"/>
          </a:xfrm>
        </p:grpSpPr>
        <p:sp>
          <p:nvSpPr>
            <p:cNvPr id="436" name="Shape 436"/>
            <p:cNvSpPr/>
            <p:nvPr/>
          </p:nvSpPr>
          <p:spPr>
            <a:xfrm>
              <a:off x="0" y="0"/>
              <a:ext cx="1296988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1296987" y="0"/>
              <a:ext cx="5616576" cy="394281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/>
              </a:lvl1pPr>
            </a:lstStyle>
            <a:p>
              <a:pPr/>
              <a:r>
                <a:t>address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319157" y="436562"/>
              <a:ext cx="61263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31:26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x="3816350" y="436562"/>
              <a:ext cx="652463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/>
              <a:r>
                <a:t>25:0</a:t>
              </a:r>
            </a:p>
          </p:txBody>
        </p:sp>
      </p:grpSp>
      <p:sp>
        <p:nvSpPr>
          <p:cNvPr id="441" name="Shape 441"/>
          <p:cNvSpPr/>
          <p:nvPr/>
        </p:nvSpPr>
        <p:spPr>
          <a:xfrm>
            <a:off x="811212" y="1489075"/>
            <a:ext cx="66313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Jump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44" name="f04-24-P374493.png" descr="f04-24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887" y="1196975"/>
            <a:ext cx="6680201" cy="5243513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Datapath With Jumps Added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48" name="Shape 44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Performance Issues</a:t>
            </a:r>
          </a:p>
        </p:txBody>
      </p:sp>
      <p:sp>
        <p:nvSpPr>
          <p:cNvPr id="449" name="Shape 449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Longest delay determines clock period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Critical path: load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Instruction memory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</a:t>
            </a:r>
            <a:r>
              <a:t> register file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</a:t>
            </a:r>
            <a:r>
              <a:t> ALU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</a:t>
            </a:r>
            <a:r>
              <a:t> data memory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→</a:t>
            </a:r>
            <a:r>
              <a:t> register file</a:t>
            </a:r>
          </a:p>
          <a:p>
            <a:pPr/>
            <a:r>
              <a:t>Not feasible to vary period for different instructions</a:t>
            </a:r>
          </a:p>
          <a:p>
            <a:pPr/>
            <a:r>
              <a:t>Violates design principle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Making the common case fast</a:t>
            </a:r>
          </a:p>
          <a:p>
            <a:pPr/>
            <a:r>
              <a:t>We will improve performance by pipelining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52" name="f04-25-P374493.png" descr="f04-25-P374493"/>
          <p:cNvPicPr>
            <a:picLocks noChangeAspect="1"/>
          </p:cNvPicPr>
          <p:nvPr/>
        </p:nvPicPr>
        <p:blipFill>
          <a:blip r:embed="rId2">
            <a:extLst/>
          </a:blip>
          <a:srcRect l="0" t="354" r="855" b="0"/>
          <a:stretch>
            <a:fillRect/>
          </a:stretch>
        </p:blipFill>
        <p:spPr>
          <a:xfrm>
            <a:off x="598774" y="2420937"/>
            <a:ext cx="4446302" cy="3567113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Shape 45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Pipelining Analogy</a:t>
            </a:r>
          </a:p>
        </p:txBody>
      </p:sp>
      <p:sp>
        <p:nvSpPr>
          <p:cNvPr id="454" name="Shape 454"/>
          <p:cNvSpPr/>
          <p:nvPr>
            <p:ph type="body" sz="quarter" idx="4294967295"/>
          </p:nvPr>
        </p:nvSpPr>
        <p:spPr>
          <a:xfrm>
            <a:off x="684212" y="976312"/>
            <a:ext cx="8270876" cy="12287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 marL="742950" indent="-285750">
              <a:spcBef>
                <a:spcPts val="0"/>
              </a:spcBef>
              <a:buClr>
                <a:srgbClr val="91AFBF"/>
              </a:buClr>
              <a:defRPr sz="2800"/>
            </a:lvl2pPr>
          </a:lstStyle>
          <a:p>
            <a:pPr/>
            <a:r>
              <a:t>Pipelined laundry: overlapping execution</a:t>
            </a:r>
          </a:p>
          <a:p>
            <a:pPr lvl="1"/>
            <a:r>
              <a:t>Parallelism improves performance</a:t>
            </a:r>
          </a:p>
        </p:txBody>
      </p:sp>
      <p:sp>
        <p:nvSpPr>
          <p:cNvPr id="455" name="Shape 455"/>
          <p:cNvSpPr/>
          <p:nvPr/>
        </p:nvSpPr>
        <p:spPr>
          <a:xfrm rot="5400000">
            <a:off x="7366293" y="1427044"/>
            <a:ext cx="3204752" cy="3506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ECEAAC"/>
                </a:solidFill>
              </a:defRPr>
            </a:lvl1pPr>
          </a:lstStyle>
          <a:p>
            <a:pPr/>
            <a:r>
              <a:t>§4.5 An Overview of Pipelining</a:t>
            </a:r>
          </a:p>
        </p:txBody>
      </p:sp>
      <p:sp>
        <p:nvSpPr>
          <p:cNvPr id="456" name="Shape 456"/>
          <p:cNvSpPr/>
          <p:nvPr/>
        </p:nvSpPr>
        <p:spPr>
          <a:xfrm rot="5400000">
            <a:off x="1525587" y="1881187"/>
            <a:ext cx="288926" cy="908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256"/>
                  <a:pt x="10800" y="572"/>
                </a:cubicBezTo>
                <a:lnTo>
                  <a:pt x="10800" y="10228"/>
                </a:lnTo>
                <a:cubicBezTo>
                  <a:pt x="10800" y="10544"/>
                  <a:pt x="5965" y="10800"/>
                  <a:pt x="0" y="10800"/>
                </a:cubicBezTo>
                <a:cubicBezTo>
                  <a:pt x="5965" y="10800"/>
                  <a:pt x="10800" y="11056"/>
                  <a:pt x="10800" y="11372"/>
                </a:cubicBezTo>
                <a:lnTo>
                  <a:pt x="10800" y="21028"/>
                </a:lnTo>
                <a:cubicBezTo>
                  <a:pt x="10800" y="21344"/>
                  <a:pt x="15635" y="21600"/>
                  <a:pt x="2160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57" name="Shape 457"/>
          <p:cNvSpPr/>
          <p:nvPr/>
        </p:nvSpPr>
        <p:spPr>
          <a:xfrm>
            <a:off x="1298148" y="1916112"/>
            <a:ext cx="781904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2 hours</a:t>
            </a:r>
          </a:p>
        </p:txBody>
      </p:sp>
      <p:sp>
        <p:nvSpPr>
          <p:cNvPr id="458" name="Shape 458"/>
          <p:cNvSpPr/>
          <p:nvPr/>
        </p:nvSpPr>
        <p:spPr>
          <a:xfrm>
            <a:off x="1835150" y="4797425"/>
            <a:ext cx="288925" cy="12954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59" name="Shape 459"/>
          <p:cNvSpPr/>
          <p:nvPr/>
        </p:nvSpPr>
        <p:spPr>
          <a:xfrm rot="16200000">
            <a:off x="1862137" y="6067425"/>
            <a:ext cx="215901" cy="295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586"/>
                  <a:pt x="10800" y="1309"/>
                </a:cubicBezTo>
                <a:lnTo>
                  <a:pt x="10800" y="9491"/>
                </a:lnTo>
                <a:cubicBezTo>
                  <a:pt x="10800" y="10214"/>
                  <a:pt x="5965" y="10800"/>
                  <a:pt x="0" y="10800"/>
                </a:cubicBezTo>
                <a:cubicBezTo>
                  <a:pt x="5965" y="10800"/>
                  <a:pt x="10800" y="11386"/>
                  <a:pt x="10800" y="12109"/>
                </a:cubicBezTo>
                <a:lnTo>
                  <a:pt x="10800" y="20291"/>
                </a:lnTo>
                <a:cubicBezTo>
                  <a:pt x="10800" y="21014"/>
                  <a:pt x="15635" y="21600"/>
                  <a:pt x="2160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60" name="Shape 460"/>
          <p:cNvSpPr/>
          <p:nvPr/>
        </p:nvSpPr>
        <p:spPr>
          <a:xfrm>
            <a:off x="1590446" y="6237287"/>
            <a:ext cx="84977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0.5 hour</a:t>
            </a:r>
          </a:p>
        </p:txBody>
      </p:sp>
      <p:sp>
        <p:nvSpPr>
          <p:cNvPr id="461" name="Shape 461"/>
          <p:cNvSpPr/>
          <p:nvPr/>
        </p:nvSpPr>
        <p:spPr>
          <a:xfrm rot="5400000">
            <a:off x="1408906" y="3752056"/>
            <a:ext cx="288926" cy="649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359"/>
                  <a:pt x="10800" y="802"/>
                </a:cubicBezTo>
                <a:lnTo>
                  <a:pt x="10800" y="9998"/>
                </a:lnTo>
                <a:cubicBezTo>
                  <a:pt x="10800" y="10441"/>
                  <a:pt x="5965" y="10800"/>
                  <a:pt x="0" y="10800"/>
                </a:cubicBezTo>
                <a:cubicBezTo>
                  <a:pt x="5965" y="10800"/>
                  <a:pt x="10800" y="11159"/>
                  <a:pt x="10800" y="11602"/>
                </a:cubicBezTo>
                <a:lnTo>
                  <a:pt x="10800" y="20798"/>
                </a:lnTo>
                <a:cubicBezTo>
                  <a:pt x="10800" y="21241"/>
                  <a:pt x="15635" y="21600"/>
                  <a:pt x="2160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62" name="Shape 462"/>
          <p:cNvSpPr/>
          <p:nvPr/>
        </p:nvSpPr>
        <p:spPr>
          <a:xfrm>
            <a:off x="1185634" y="3657600"/>
            <a:ext cx="95137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1.5 hours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0" grpId="4"/>
      <p:bldP build="whole" bldLvl="1" animBg="1" rev="0" advAuto="0" spid="457" grpId="2"/>
      <p:bldP build="whole" bldLvl="1" animBg="1" rev="0" advAuto="0" spid="461" grpId="5"/>
      <p:bldP build="whole" bldLvl="1" animBg="1" rev="0" advAuto="0" spid="458" grpId="3"/>
      <p:bldP build="whole" bldLvl="1" animBg="1" rev="0" advAuto="0" spid="456" grpId="1"/>
      <p:bldP build="whole" bldLvl="1" animBg="1" rev="0" advAuto="0" spid="459" grpId="6"/>
      <p:bldP build="whole" bldLvl="1" animBg="1" rev="0" advAuto="0" spid="462" grpId="7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65" name="Shape 46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MIPS Pipeline</a:t>
            </a:r>
          </a:p>
        </p:txBody>
      </p:sp>
      <p:sp>
        <p:nvSpPr>
          <p:cNvPr id="466" name="Shape 466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609600" indent="-609600"/>
            <a:r>
              <a:t>Five stages, one step per stage</a:t>
            </a:r>
          </a:p>
          <a:p>
            <a:pPr lvl="1" marL="990600" indent="-533400">
              <a:spcBef>
                <a:spcPts val="0"/>
              </a:spcBef>
              <a:buClr>
                <a:srgbClr val="91AFBF"/>
              </a:buClr>
              <a:buSzPct val="100000"/>
              <a:buFontTx/>
              <a:buAutoNum type="arabicPeriod" startAt="1"/>
              <a:defRPr sz="2800"/>
            </a:pPr>
            <a:r>
              <a:t>IF: Instruction fetch from memory</a:t>
            </a:r>
          </a:p>
          <a:p>
            <a:pPr lvl="1" marL="990600" indent="-533400">
              <a:spcBef>
                <a:spcPts val="0"/>
              </a:spcBef>
              <a:buClr>
                <a:srgbClr val="91AFBF"/>
              </a:buClr>
              <a:buSzPct val="100000"/>
              <a:buFontTx/>
              <a:buAutoNum type="arabicPeriod" startAt="1"/>
              <a:defRPr sz="2800"/>
            </a:pPr>
            <a:r>
              <a:t>ID: Instruction decode &amp; register read</a:t>
            </a:r>
          </a:p>
          <a:p>
            <a:pPr lvl="1" marL="990600" indent="-533400">
              <a:spcBef>
                <a:spcPts val="0"/>
              </a:spcBef>
              <a:buClr>
                <a:srgbClr val="91AFBF"/>
              </a:buClr>
              <a:buSzPct val="100000"/>
              <a:buFontTx/>
              <a:buAutoNum type="arabicPeriod" startAt="1"/>
              <a:defRPr sz="2800"/>
            </a:pPr>
            <a:r>
              <a:t>EX: Execute operation or calculate address</a:t>
            </a:r>
          </a:p>
          <a:p>
            <a:pPr lvl="1" marL="990600" indent="-533400">
              <a:spcBef>
                <a:spcPts val="0"/>
              </a:spcBef>
              <a:buClr>
                <a:srgbClr val="91AFBF"/>
              </a:buClr>
              <a:buSzPct val="100000"/>
              <a:buFontTx/>
              <a:buAutoNum type="arabicPeriod" startAt="1"/>
              <a:defRPr sz="2800"/>
            </a:pPr>
            <a:r>
              <a:t>MEM: Access memory operand</a:t>
            </a:r>
          </a:p>
          <a:p>
            <a:pPr lvl="1" marL="990600" indent="-533400">
              <a:spcBef>
                <a:spcPts val="0"/>
              </a:spcBef>
              <a:buClr>
                <a:srgbClr val="91AFBF"/>
              </a:buClr>
              <a:buSzPct val="100000"/>
              <a:buFontTx/>
              <a:buAutoNum type="arabicPeriod" startAt="1"/>
              <a:defRPr sz="2800"/>
            </a:pPr>
            <a:r>
              <a:t>WB: Write result back to register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69" name="Shape 46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MIPS Stages</a:t>
            </a:r>
          </a:p>
        </p:txBody>
      </p:sp>
      <p:pic>
        <p:nvPicPr>
          <p:cNvPr id="470" name="Screen Shot 2021-06-07 at 7.54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316" y="927066"/>
            <a:ext cx="6295117" cy="4156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Screen Shot 2021-06-07 at 8.10.2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67448" y="4888845"/>
            <a:ext cx="7706644" cy="1480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74" name="Shape 47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Pipeline Performance</a:t>
            </a:r>
          </a:p>
        </p:txBody>
      </p:sp>
      <p:sp>
        <p:nvSpPr>
          <p:cNvPr id="475" name="Shape 475"/>
          <p:cNvSpPr/>
          <p:nvPr>
            <p:ph type="body" sz="half" idx="4294967295"/>
          </p:nvPr>
        </p:nvSpPr>
        <p:spPr>
          <a:xfrm>
            <a:off x="684212" y="1125537"/>
            <a:ext cx="8270876" cy="25336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Assume time for stages is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100ps for register read or write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200ps for other stages</a:t>
            </a:r>
          </a:p>
          <a:p>
            <a:pPr>
              <a:spcBef>
                <a:spcPts val="600"/>
              </a:spcBef>
              <a:defRPr sz="2800"/>
            </a:pPr>
            <a:r>
              <a:t>Compare pipelined datapath with single-cycle datapath</a:t>
            </a:r>
          </a:p>
        </p:txBody>
      </p:sp>
      <p:graphicFrame>
        <p:nvGraphicFramePr>
          <p:cNvPr id="476" name="Table 476"/>
          <p:cNvGraphicFramePr/>
          <p:nvPr/>
        </p:nvGraphicFramePr>
        <p:xfrm>
          <a:off x="395287" y="3846512"/>
          <a:ext cx="8353426" cy="224631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193800"/>
                <a:gridCol w="1192212"/>
                <a:gridCol w="1195387"/>
                <a:gridCol w="1190625"/>
                <a:gridCol w="1195387"/>
                <a:gridCol w="1192212"/>
                <a:gridCol w="1193800"/>
              </a:tblGrid>
              <a:tr h="63976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Instr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Instr fetch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Register read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ALU op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Memory access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Register write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Total time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905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lw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800ps</a:t>
                      </a:r>
                    </a:p>
                  </a:txBody>
                  <a:tcPr marL="45700" marR="45700" marT="45700" marB="4570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404812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sw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700ps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R-format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600ps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1637"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beq</a:t>
                      </a:r>
                    </a:p>
                  </a:txBody>
                  <a:tcPr marL="45730" marR="45730" marT="45730" marB="45730" anchor="t" anchorCtr="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100 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200ps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400"/>
                        </a:spcBef>
                        <a:defRPr sz="1800"/>
                      </a:pPr>
                      <a:r>
                        <a:t>500ps</a:t>
                      </a:r>
                    </a:p>
                  </a:txBody>
                  <a:tcPr marL="45730" marR="45730" marT="45730" marB="45730" anchor="t" anchorCtr="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79" name="f04-27-P374493.png" descr="f04-27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450" y="1557337"/>
            <a:ext cx="6621463" cy="4629151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480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Pipeline Performance</a:t>
            </a:r>
          </a:p>
        </p:txBody>
      </p:sp>
      <p:sp>
        <p:nvSpPr>
          <p:cNvPr id="481" name="Shape 481"/>
          <p:cNvSpPr/>
          <p:nvPr/>
        </p:nvSpPr>
        <p:spPr>
          <a:xfrm>
            <a:off x="3132137" y="1196975"/>
            <a:ext cx="2597533" cy="403621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/>
            </a:pPr>
            <a:r>
              <a:t>Single-cycle (T</a:t>
            </a:r>
            <a:r>
              <a:rPr baseline="-25000"/>
              <a:t>c</a:t>
            </a:r>
            <a:r>
              <a:t>= 800ps)</a:t>
            </a:r>
          </a:p>
        </p:txBody>
      </p:sp>
      <p:sp>
        <p:nvSpPr>
          <p:cNvPr id="482" name="Shape 482"/>
          <p:cNvSpPr/>
          <p:nvPr/>
        </p:nvSpPr>
        <p:spPr>
          <a:xfrm>
            <a:off x="3276600" y="3644900"/>
            <a:ext cx="2305643" cy="403621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/>
            </a:pPr>
            <a:r>
              <a:t>Pipelined (T</a:t>
            </a:r>
            <a:r>
              <a:rPr baseline="-25000"/>
              <a:t>c</a:t>
            </a:r>
            <a:r>
              <a:t>= 200ps)</a:t>
            </a:r>
          </a:p>
        </p:txBody>
      </p:sp>
      <p:sp>
        <p:nvSpPr>
          <p:cNvPr id="483" name="Shape 483"/>
          <p:cNvSpPr/>
          <p:nvPr/>
        </p:nvSpPr>
        <p:spPr>
          <a:xfrm rot="16200000">
            <a:off x="-666414" y="3686936"/>
            <a:ext cx="3094528" cy="3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T</a:t>
            </a:r>
            <a:r>
              <a:rPr baseline="-25000"/>
              <a:t>c</a:t>
            </a:r>
            <a:r>
              <a:t> = Time between instructions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86" name="Shape 48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Pipeline Speedup</a:t>
            </a:r>
          </a:p>
        </p:txBody>
      </p:sp>
      <p:sp>
        <p:nvSpPr>
          <p:cNvPr id="487" name="Shape 487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If all stages are balanced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i.e., all take the same time</a:t>
            </a:r>
          </a:p>
          <a:p>
            <a:pPr lvl="1" marL="742950" indent="-285750">
              <a:lnSpc>
                <a:spcPct val="11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Time between instructions</a:t>
            </a:r>
            <a:r>
              <a:rPr baseline="-25000"/>
              <a:t>pipelined</a:t>
            </a:r>
            <a:br>
              <a:rPr baseline="-25000"/>
            </a:br>
            <a:r>
              <a:t>= Time between instructions</a:t>
            </a:r>
            <a:r>
              <a:rPr baseline="-25000"/>
              <a:t>nonpipelined</a:t>
            </a:r>
            <a:br>
              <a:rPr baseline="-25000"/>
            </a:br>
            <a:r>
              <a:t>		Number of stages</a:t>
            </a:r>
          </a:p>
          <a:p>
            <a:pPr/>
            <a:r>
              <a:t>If not balanced, speedup is less</a:t>
            </a:r>
          </a:p>
          <a:p>
            <a:pPr/>
            <a:r>
              <a:t>Speedup due to increased throughput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Latency (time for each instruction) does not decrease</a:t>
            </a:r>
          </a:p>
        </p:txBody>
      </p:sp>
      <p:sp>
        <p:nvSpPr>
          <p:cNvPr id="488" name="Shape 488"/>
          <p:cNvSpPr/>
          <p:nvPr/>
        </p:nvSpPr>
        <p:spPr>
          <a:xfrm>
            <a:off x="1799431" y="3124001"/>
            <a:ext cx="5545138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7" name="Shape 5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CPU Overview</a:t>
            </a:r>
          </a:p>
        </p:txBody>
      </p:sp>
      <p:pic>
        <p:nvPicPr>
          <p:cNvPr id="58" name="f04-01-P374493.png" descr="f04-01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112" y="1557337"/>
            <a:ext cx="7739063" cy="4192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91" name="Shape 49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Hazards</a:t>
            </a:r>
          </a:p>
        </p:txBody>
      </p:sp>
      <p:sp>
        <p:nvSpPr>
          <p:cNvPr id="492" name="Shape 492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  <a:r>
              <a:t>Situations that prevent starting the next instruction in the next cycle</a:t>
            </a:r>
          </a:p>
          <a:p>
            <a:pPr>
              <a:lnSpc>
                <a:spcPct val="90000"/>
              </a:lnSpc>
            </a:pPr>
            <a:r>
              <a:t>Structure hazards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A required resource is busy</a:t>
            </a:r>
          </a:p>
          <a:p>
            <a:pPr>
              <a:lnSpc>
                <a:spcPct val="90000"/>
              </a:lnSpc>
            </a:pPr>
            <a:r>
              <a:t>Data hazard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Need to wait for previous instruction to complete its data read/write</a:t>
            </a:r>
          </a:p>
          <a:p>
            <a:pPr>
              <a:lnSpc>
                <a:spcPct val="90000"/>
              </a:lnSpc>
            </a:pPr>
            <a:r>
              <a:t>Control hazard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Deciding on control action depends on previous instruction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95" name="Shape 49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Structure Hazards</a:t>
            </a:r>
          </a:p>
        </p:txBody>
      </p:sp>
      <p:sp>
        <p:nvSpPr>
          <p:cNvPr id="496" name="Shape 496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Conflict for use of a resource</a:t>
            </a:r>
          </a:p>
          <a:p>
            <a:pPr/>
            <a:r>
              <a:t>In MIPS pipeline with a single memory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Load/store requires data access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Instruction fetch would have to </a:t>
            </a:r>
            <a:r>
              <a:rPr i="1">
                <a:solidFill>
                  <a:srgbClr val="0433FF"/>
                </a:solidFill>
              </a:rPr>
              <a:t>stall</a:t>
            </a:r>
            <a:r>
              <a:t> for that cycle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Would cause a pipeline</a:t>
            </a:r>
            <a:r>
              <a:rPr>
                <a:solidFill>
                  <a:srgbClr val="0433FF"/>
                </a:solidFill>
              </a:rPr>
              <a:t> “bubble”</a:t>
            </a:r>
          </a:p>
          <a:p>
            <a:pPr/>
            <a:r>
              <a:t>Hence, pipelined datapaths require separate instruction/data memories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Or separate instruction/data caches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99" name="Shape 49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 Hazards</a:t>
            </a:r>
          </a:p>
        </p:txBody>
      </p:sp>
      <p:sp>
        <p:nvSpPr>
          <p:cNvPr id="500" name="Shape 500"/>
          <p:cNvSpPr/>
          <p:nvPr>
            <p:ph type="body" sz="half" idx="4294967295"/>
          </p:nvPr>
        </p:nvSpPr>
        <p:spPr>
          <a:xfrm>
            <a:off x="684212" y="1125537"/>
            <a:ext cx="8270876" cy="222726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An instruction depends on completion of data access by a previous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</a:t>
            </a:r>
            <a:r>
              <a:rPr>
                <a:solidFill>
                  <a:srgbClr val="FF0000"/>
                </a:solidFill>
              </a:rPr>
              <a:t>$s0</a:t>
            </a:r>
            <a:r>
              <a:t>, $t0, $t1</a:t>
            </a:r>
            <a:br/>
            <a:r>
              <a:t>sub	$t2, </a:t>
            </a:r>
            <a:r>
              <a:rPr>
                <a:solidFill>
                  <a:srgbClr val="FF0000"/>
                </a:solidFill>
              </a:rPr>
              <a:t>$s0</a:t>
            </a:r>
            <a:r>
              <a:t>, $t3</a:t>
            </a:r>
          </a:p>
        </p:txBody>
      </p:sp>
      <p:pic>
        <p:nvPicPr>
          <p:cNvPr id="50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237" y="3794125"/>
            <a:ext cx="6305551" cy="18669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hape 502"/>
          <p:cNvSpPr/>
          <p:nvPr/>
        </p:nvSpPr>
        <p:spPr>
          <a:xfrm rot="10800000">
            <a:off x="5614987" y="4292600"/>
            <a:ext cx="288926" cy="215900"/>
          </a:xfrm>
          <a:prstGeom prst="rightArrow">
            <a:avLst>
              <a:gd name="adj1" fmla="val 50000"/>
              <a:gd name="adj2" fmla="val 50184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03" name="Shape 503"/>
          <p:cNvSpPr/>
          <p:nvPr/>
        </p:nvSpPr>
        <p:spPr>
          <a:xfrm>
            <a:off x="4062412" y="4724400"/>
            <a:ext cx="184151" cy="28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641"/>
                </a:moveTo>
                <a:lnTo>
                  <a:pt x="5400" y="14641"/>
                </a:lnTo>
                <a:lnTo>
                  <a:pt x="5400" y="0"/>
                </a:lnTo>
                <a:lnTo>
                  <a:pt x="16200" y="0"/>
                </a:lnTo>
                <a:lnTo>
                  <a:pt x="16200" y="14641"/>
                </a:lnTo>
                <a:lnTo>
                  <a:pt x="21600" y="14641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04" name="Shape 504"/>
          <p:cNvSpPr/>
          <p:nvPr/>
        </p:nvSpPr>
        <p:spPr>
          <a:xfrm>
            <a:off x="4175125" y="4652962"/>
            <a:ext cx="179879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$s0 needed here!!!</a:t>
            </a:r>
          </a:p>
        </p:txBody>
      </p:sp>
      <p:sp>
        <p:nvSpPr>
          <p:cNvPr id="505" name="Shape 505"/>
          <p:cNvSpPr/>
          <p:nvPr/>
        </p:nvSpPr>
        <p:spPr>
          <a:xfrm>
            <a:off x="5951537" y="4221162"/>
            <a:ext cx="1719224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$s0 written here!!!</a:t>
            </a:r>
          </a:p>
        </p:txBody>
      </p:sp>
      <p:sp>
        <p:nvSpPr>
          <p:cNvPr id="506" name="Shape 506"/>
          <p:cNvSpPr/>
          <p:nvPr/>
        </p:nvSpPr>
        <p:spPr>
          <a:xfrm>
            <a:off x="4167187" y="4392612"/>
            <a:ext cx="1878014" cy="747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49" h="21600" fill="norm" stroke="1" extrusionOk="0">
                <a:moveTo>
                  <a:pt x="14417" y="0"/>
                </a:moveTo>
                <a:cubicBezTo>
                  <a:pt x="17581" y="3233"/>
                  <a:pt x="20745" y="6467"/>
                  <a:pt x="18699" y="8000"/>
                </a:cubicBezTo>
                <a:cubicBezTo>
                  <a:pt x="16653" y="9533"/>
                  <a:pt x="5140" y="6933"/>
                  <a:pt x="2142" y="9200"/>
                </a:cubicBezTo>
                <a:cubicBezTo>
                  <a:pt x="-855" y="11467"/>
                  <a:pt x="-70" y="16533"/>
                  <a:pt x="715" y="21600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07" name="Shape 507"/>
          <p:cNvSpPr/>
          <p:nvPr/>
        </p:nvSpPr>
        <p:spPr>
          <a:xfrm>
            <a:off x="71437" y="5300662"/>
            <a:ext cx="7697788" cy="1"/>
          </a:xfrm>
          <a:prstGeom prst="line">
            <a:avLst/>
          </a:prstGeom>
          <a:ln w="63500">
            <a:solidFill>
              <a:srgbClr val="C0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4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6" grpId="5"/>
      <p:bldP build="whole" bldLvl="1" animBg="1" rev="0" advAuto="0" spid="503" grpId="1"/>
      <p:bldP build="whole" bldLvl="1" animBg="1" rev="0" advAuto="0" spid="507" grpId="6"/>
      <p:bldP build="whole" bldLvl="1" animBg="1" rev="0" advAuto="0" spid="502" grpId="3"/>
      <p:bldP build="whole" bldLvl="1" animBg="1" rev="0" advAuto="0" spid="504" grpId="2"/>
      <p:bldP build="whole" bldLvl="1" animBg="1" rev="0" advAuto="0" spid="505" grpId="4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237" y="3786187"/>
            <a:ext cx="7162801" cy="2038351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11" name="Shape 51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 Hazards</a:t>
            </a:r>
          </a:p>
        </p:txBody>
      </p:sp>
      <p:sp>
        <p:nvSpPr>
          <p:cNvPr id="512" name="Shape 512"/>
          <p:cNvSpPr/>
          <p:nvPr>
            <p:ph type="body" sz="half" idx="4294967295"/>
          </p:nvPr>
        </p:nvSpPr>
        <p:spPr>
          <a:xfrm>
            <a:off x="684212" y="1125537"/>
            <a:ext cx="8270876" cy="222726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An instruction depends on completion of data access by a previous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</a:t>
            </a:r>
            <a:r>
              <a:rPr>
                <a:solidFill>
                  <a:srgbClr val="FF0000"/>
                </a:solidFill>
              </a:rPr>
              <a:t>$s0</a:t>
            </a:r>
            <a:r>
              <a:t>, $t0, $t1</a:t>
            </a:r>
            <a:br/>
            <a:r>
              <a:t>sub	$t2, </a:t>
            </a:r>
            <a:r>
              <a:rPr>
                <a:solidFill>
                  <a:srgbClr val="FF0000"/>
                </a:solidFill>
              </a:rPr>
              <a:t>$s0</a:t>
            </a:r>
            <a:r>
              <a:t>, $t3</a:t>
            </a:r>
          </a:p>
        </p:txBody>
      </p:sp>
      <p:sp>
        <p:nvSpPr>
          <p:cNvPr id="513" name="Shape 513"/>
          <p:cNvSpPr/>
          <p:nvPr/>
        </p:nvSpPr>
        <p:spPr>
          <a:xfrm rot="10800000">
            <a:off x="5622925" y="4240212"/>
            <a:ext cx="287338" cy="215901"/>
          </a:xfrm>
          <a:prstGeom prst="rightArrow">
            <a:avLst>
              <a:gd name="adj1" fmla="val 50000"/>
              <a:gd name="adj2" fmla="val 49908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14" name="Shape 514"/>
          <p:cNvSpPr/>
          <p:nvPr/>
        </p:nvSpPr>
        <p:spPr>
          <a:xfrm>
            <a:off x="4895850" y="4672012"/>
            <a:ext cx="185738" cy="288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641"/>
                </a:moveTo>
                <a:lnTo>
                  <a:pt x="5400" y="14641"/>
                </a:lnTo>
                <a:lnTo>
                  <a:pt x="5400" y="0"/>
                </a:lnTo>
                <a:lnTo>
                  <a:pt x="16200" y="0"/>
                </a:lnTo>
                <a:lnTo>
                  <a:pt x="16200" y="14641"/>
                </a:lnTo>
                <a:lnTo>
                  <a:pt x="21600" y="14641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15" name="Shape 515"/>
          <p:cNvSpPr/>
          <p:nvPr/>
        </p:nvSpPr>
        <p:spPr>
          <a:xfrm>
            <a:off x="5010150" y="4600575"/>
            <a:ext cx="179879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$s0 needed here!!!</a:t>
            </a:r>
          </a:p>
        </p:txBody>
      </p:sp>
      <p:sp>
        <p:nvSpPr>
          <p:cNvPr id="516" name="Shape 516"/>
          <p:cNvSpPr/>
          <p:nvPr/>
        </p:nvSpPr>
        <p:spPr>
          <a:xfrm>
            <a:off x="5957887" y="4168775"/>
            <a:ext cx="1719224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$s0 written here!!!</a:t>
            </a:r>
          </a:p>
        </p:txBody>
      </p:sp>
      <p:sp>
        <p:nvSpPr>
          <p:cNvPr id="517" name="Shape 517"/>
          <p:cNvSpPr/>
          <p:nvPr/>
        </p:nvSpPr>
        <p:spPr>
          <a:xfrm>
            <a:off x="0" y="5248275"/>
            <a:ext cx="7697788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18" name="Shape 518"/>
          <p:cNvSpPr/>
          <p:nvPr/>
        </p:nvSpPr>
        <p:spPr>
          <a:xfrm>
            <a:off x="5099048" y="4492625"/>
            <a:ext cx="849316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07" h="21600" fill="norm" stroke="1" extrusionOk="0">
                <a:moveTo>
                  <a:pt x="10970" y="0"/>
                </a:moveTo>
                <a:cubicBezTo>
                  <a:pt x="16057" y="2864"/>
                  <a:pt x="21144" y="5727"/>
                  <a:pt x="19784" y="7855"/>
                </a:cubicBezTo>
                <a:cubicBezTo>
                  <a:pt x="18424" y="9982"/>
                  <a:pt x="6073" y="10473"/>
                  <a:pt x="2808" y="12764"/>
                </a:cubicBezTo>
                <a:cubicBezTo>
                  <a:pt x="-456" y="15055"/>
                  <a:pt x="-130" y="18327"/>
                  <a:pt x="197" y="21600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4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4" grpId="1"/>
      <p:bldP build="whole" bldLvl="1" animBg="1" rev="0" advAuto="0" spid="516" grpId="4"/>
      <p:bldP build="whole" bldLvl="1" animBg="1" rev="0" advAuto="0" spid="513" grpId="3"/>
      <p:bldP build="whole" bldLvl="1" animBg="1" rev="0" advAuto="0" spid="518" grpId="5"/>
      <p:bldP build="whole" bldLvl="1" animBg="1" rev="0" advAuto="0" spid="517" grpId="6"/>
      <p:bldP build="whole" bldLvl="1" animBg="1" rev="0" advAuto="0" spid="515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062" y="3748087"/>
            <a:ext cx="7962901" cy="2038351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Shape 521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22" name="Shape 522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 Hazards</a:t>
            </a:r>
          </a:p>
        </p:txBody>
      </p:sp>
      <p:sp>
        <p:nvSpPr>
          <p:cNvPr id="523" name="Shape 523"/>
          <p:cNvSpPr/>
          <p:nvPr>
            <p:ph type="body" sz="half" idx="4294967295"/>
          </p:nvPr>
        </p:nvSpPr>
        <p:spPr>
          <a:xfrm>
            <a:off x="684212" y="1125537"/>
            <a:ext cx="8270876" cy="222726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An instruction depends on completion of data access by a previous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</a:t>
            </a:r>
            <a:r>
              <a:rPr>
                <a:solidFill>
                  <a:srgbClr val="FF0000"/>
                </a:solidFill>
              </a:rPr>
              <a:t>$s0</a:t>
            </a:r>
            <a:r>
              <a:t>, $t0, $t1</a:t>
            </a:r>
            <a:br/>
            <a:r>
              <a:t>sub	$t2, </a:t>
            </a:r>
            <a:r>
              <a:rPr>
                <a:solidFill>
                  <a:srgbClr val="FF0000"/>
                </a:solidFill>
              </a:rPr>
              <a:t>$s0</a:t>
            </a:r>
            <a:r>
              <a:t>, $t3</a:t>
            </a:r>
          </a:p>
        </p:txBody>
      </p:sp>
      <p:sp>
        <p:nvSpPr>
          <p:cNvPr id="524" name="Shape 524"/>
          <p:cNvSpPr/>
          <p:nvPr/>
        </p:nvSpPr>
        <p:spPr>
          <a:xfrm rot="10800000">
            <a:off x="5613400" y="4252912"/>
            <a:ext cx="287338" cy="215901"/>
          </a:xfrm>
          <a:prstGeom prst="rightArrow">
            <a:avLst>
              <a:gd name="adj1" fmla="val 50000"/>
              <a:gd name="adj2" fmla="val 49908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25" name="Shape 525"/>
          <p:cNvSpPr/>
          <p:nvPr/>
        </p:nvSpPr>
        <p:spPr>
          <a:xfrm>
            <a:off x="5572125" y="4756150"/>
            <a:ext cx="184151" cy="28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641"/>
                </a:moveTo>
                <a:lnTo>
                  <a:pt x="5400" y="14641"/>
                </a:lnTo>
                <a:lnTo>
                  <a:pt x="5400" y="0"/>
                </a:lnTo>
                <a:lnTo>
                  <a:pt x="16200" y="0"/>
                </a:lnTo>
                <a:lnTo>
                  <a:pt x="16200" y="14641"/>
                </a:lnTo>
                <a:lnTo>
                  <a:pt x="21600" y="14641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26" name="Shape 526"/>
          <p:cNvSpPr/>
          <p:nvPr/>
        </p:nvSpPr>
        <p:spPr>
          <a:xfrm>
            <a:off x="5876925" y="4625975"/>
            <a:ext cx="179879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$s0 needed here!!!</a:t>
            </a:r>
          </a:p>
        </p:txBody>
      </p:sp>
      <p:sp>
        <p:nvSpPr>
          <p:cNvPr id="527" name="Shape 527"/>
          <p:cNvSpPr/>
          <p:nvPr/>
        </p:nvSpPr>
        <p:spPr>
          <a:xfrm>
            <a:off x="5948362" y="4181475"/>
            <a:ext cx="1719224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$s0 written here!!!</a:t>
            </a:r>
          </a:p>
        </p:txBody>
      </p:sp>
      <p:sp>
        <p:nvSpPr>
          <p:cNvPr id="528" name="Shape 528"/>
          <p:cNvSpPr/>
          <p:nvPr/>
        </p:nvSpPr>
        <p:spPr>
          <a:xfrm>
            <a:off x="5540375" y="4397375"/>
            <a:ext cx="407988" cy="647700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5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8" grpId="5"/>
      <p:bldP build="whole" bldLvl="1" animBg="1" rev="0" advAuto="0" spid="526" grpId="2"/>
      <p:bldP build="whole" bldLvl="1" animBg="1" rev="0" advAuto="0" spid="525" grpId="1"/>
      <p:bldP build="whole" bldLvl="1" animBg="1" rev="0" advAuto="0" spid="527" grpId="4"/>
      <p:bldP build="whole" bldLvl="1" animBg="1" rev="0" advAuto="0" spid="524" grpId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531" name="data-hazard-bubble-no-forwarding.png" descr="data-hazard-bubble-no-forwar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3429000"/>
            <a:ext cx="7964488" cy="2778125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hape 532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 Hazards</a:t>
            </a:r>
          </a:p>
        </p:txBody>
      </p:sp>
      <p:sp>
        <p:nvSpPr>
          <p:cNvPr id="533" name="Shape 533"/>
          <p:cNvSpPr/>
          <p:nvPr>
            <p:ph type="body" sz="half" idx="4294967295"/>
          </p:nvPr>
        </p:nvSpPr>
        <p:spPr>
          <a:xfrm>
            <a:off x="684212" y="1125537"/>
            <a:ext cx="8270876" cy="222726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An instruction depends on completion of data access by a previous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</a:t>
            </a:r>
            <a:r>
              <a:rPr>
                <a:solidFill>
                  <a:srgbClr val="FF0000"/>
                </a:solidFill>
              </a:rPr>
              <a:t>$s0</a:t>
            </a:r>
            <a:r>
              <a:t>, $t0, $t1</a:t>
            </a:r>
            <a:br/>
            <a:r>
              <a:t>sub	$t2, </a:t>
            </a:r>
            <a:r>
              <a:rPr>
                <a:solidFill>
                  <a:srgbClr val="FF0000"/>
                </a:solidFill>
              </a:rPr>
              <a:t>$s0</a:t>
            </a:r>
            <a:r>
              <a:t>, $t3</a:t>
            </a:r>
          </a:p>
        </p:txBody>
      </p:sp>
      <p:pic>
        <p:nvPicPr>
          <p:cNvPr id="534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650" y="3455987"/>
            <a:ext cx="7962900" cy="2038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500" fill="hold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1" grpId="2"/>
      <p:bldP build="whole" bldLvl="1" animBg="1" rev="0" advAuto="0" spid="534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537" name="f04-29-P374493.png" descr="f04-29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187" y="3836987"/>
            <a:ext cx="6340476" cy="218440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Shape 53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Forwarding (aka Bypassing)</a:t>
            </a:r>
          </a:p>
        </p:txBody>
      </p:sp>
      <p:sp>
        <p:nvSpPr>
          <p:cNvPr id="539" name="Shape 539"/>
          <p:cNvSpPr/>
          <p:nvPr>
            <p:ph type="body" sz="half" idx="4294967295"/>
          </p:nvPr>
        </p:nvSpPr>
        <p:spPr>
          <a:xfrm>
            <a:off x="684212" y="1125537"/>
            <a:ext cx="8270876" cy="17668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Use result when it is computed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Don’t wait for it to be stored in a register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Requires extra connections in the datapath</a:t>
            </a:r>
          </a:p>
        </p:txBody>
      </p:sp>
      <p:sp>
        <p:nvSpPr>
          <p:cNvPr id="540" name="Shape 540"/>
          <p:cNvSpPr/>
          <p:nvPr/>
        </p:nvSpPr>
        <p:spPr>
          <a:xfrm>
            <a:off x="4535487" y="4695825"/>
            <a:ext cx="214314" cy="857250"/>
          </a:xfrm>
          <a:prstGeom prst="line">
            <a:avLst/>
          </a:prstGeom>
          <a:ln w="635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1" name="Shape 541"/>
          <p:cNvSpPr/>
          <p:nvPr/>
        </p:nvSpPr>
        <p:spPr>
          <a:xfrm rot="10800000">
            <a:off x="6169025" y="4624387"/>
            <a:ext cx="287338" cy="215901"/>
          </a:xfrm>
          <a:prstGeom prst="rightArrow">
            <a:avLst>
              <a:gd name="adj1" fmla="val 50000"/>
              <a:gd name="adj2" fmla="val 49908"/>
            </a:avLst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42" name="Shape 542"/>
          <p:cNvSpPr/>
          <p:nvPr/>
        </p:nvSpPr>
        <p:spPr>
          <a:xfrm>
            <a:off x="4699000" y="5121275"/>
            <a:ext cx="185738" cy="28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641"/>
                </a:moveTo>
                <a:lnTo>
                  <a:pt x="5400" y="14641"/>
                </a:lnTo>
                <a:lnTo>
                  <a:pt x="5400" y="0"/>
                </a:lnTo>
                <a:lnTo>
                  <a:pt x="16200" y="0"/>
                </a:lnTo>
                <a:lnTo>
                  <a:pt x="16200" y="14641"/>
                </a:lnTo>
                <a:lnTo>
                  <a:pt x="21600" y="14641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43" name="Shape 543"/>
          <p:cNvSpPr/>
          <p:nvPr/>
        </p:nvSpPr>
        <p:spPr>
          <a:xfrm>
            <a:off x="4813300" y="5049837"/>
            <a:ext cx="179879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$s0 needed here!!!</a:t>
            </a:r>
          </a:p>
        </p:txBody>
      </p:sp>
      <p:sp>
        <p:nvSpPr>
          <p:cNvPr id="544" name="Shape 544"/>
          <p:cNvSpPr/>
          <p:nvPr/>
        </p:nvSpPr>
        <p:spPr>
          <a:xfrm>
            <a:off x="6503987" y="4552950"/>
            <a:ext cx="1719224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$s0 written here!!!</a:t>
            </a:r>
          </a:p>
        </p:txBody>
      </p:sp>
      <p:sp>
        <p:nvSpPr>
          <p:cNvPr id="545" name="Shape 545"/>
          <p:cNvSpPr/>
          <p:nvPr/>
        </p:nvSpPr>
        <p:spPr>
          <a:xfrm>
            <a:off x="4391025" y="4267200"/>
            <a:ext cx="1629033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$s0 ready here!!!</a:t>
            </a:r>
          </a:p>
        </p:txBody>
      </p:sp>
      <p:sp>
        <p:nvSpPr>
          <p:cNvPr id="546" name="Shape 546"/>
          <p:cNvSpPr/>
          <p:nvPr/>
        </p:nvSpPr>
        <p:spPr>
          <a:xfrm>
            <a:off x="4565650" y="4525962"/>
            <a:ext cx="185738" cy="169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775"/>
                </a:moveTo>
                <a:lnTo>
                  <a:pt x="5400" y="10775"/>
                </a:lnTo>
                <a:lnTo>
                  <a:pt x="5400" y="0"/>
                </a:lnTo>
                <a:lnTo>
                  <a:pt x="16200" y="0"/>
                </a:lnTo>
                <a:lnTo>
                  <a:pt x="16200" y="10775"/>
                </a:lnTo>
                <a:lnTo>
                  <a:pt x="21600" y="1077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547" name="image.png" descr="data-hazard-bubble-no-forwar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150" y="1096962"/>
            <a:ext cx="7832725" cy="5462588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548"/>
          <p:cNvSpPr/>
          <p:nvPr/>
        </p:nvSpPr>
        <p:spPr>
          <a:xfrm rot="16200000">
            <a:off x="-961232" y="3407137"/>
            <a:ext cx="2481695" cy="486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/>
            </a:lvl1pPr>
          </a:lstStyle>
          <a:p>
            <a:pPr/>
            <a:r>
              <a:t>C O M P A R 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3" dur="500" fill="hold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9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3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2" grpId="1"/>
      <p:bldP build="whole" bldLvl="1" animBg="1" rev="0" advAuto="0" spid="541" grpId="3"/>
      <p:bldP build="whole" bldLvl="1" animBg="1" rev="0" advAuto="0" spid="544" grpId="4"/>
      <p:bldP build="whole" bldLvl="1" animBg="1" rev="0" advAuto="0" spid="546" grpId="5"/>
      <p:bldP build="whole" bldLvl="1" animBg="1" rev="0" advAuto="0" spid="540" grpId="7"/>
      <p:bldP build="whole" bldLvl="1" animBg="1" rev="0" advAuto="0" spid="547" grpId="8"/>
      <p:bldP build="whole" bldLvl="1" animBg="1" rev="0" advAuto="0" spid="548" grpId="9"/>
      <p:bldP build="whole" bldLvl="1" animBg="1" rev="0" advAuto="0" spid="545" grpId="6"/>
      <p:bldP build="whole" bldLvl="1" animBg="1" rev="0" advAuto="0" spid="543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51" name="Shape 55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Load-Use Data Hazard</a:t>
            </a:r>
          </a:p>
        </p:txBody>
      </p:sp>
      <p:sp>
        <p:nvSpPr>
          <p:cNvPr id="552" name="Shape 552"/>
          <p:cNvSpPr/>
          <p:nvPr>
            <p:ph type="body" sz="half" idx="4294967295"/>
          </p:nvPr>
        </p:nvSpPr>
        <p:spPr>
          <a:xfrm>
            <a:off x="684212" y="1125537"/>
            <a:ext cx="8270876" cy="1843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Can’t always avoid stalls by forwarding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If value not computed when needed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Can’t forward backward in time!</a:t>
            </a:r>
          </a:p>
        </p:txBody>
      </p:sp>
      <p:pic>
        <p:nvPicPr>
          <p:cNvPr id="553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012" y="3257550"/>
            <a:ext cx="5553076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825" y="3973512"/>
            <a:ext cx="1057275" cy="25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825" y="4837112"/>
            <a:ext cx="1190625" cy="247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7812" y="3740150"/>
            <a:ext cx="3267076" cy="723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1" name="Group 561"/>
          <p:cNvGrpSpPr/>
          <p:nvPr/>
        </p:nvGrpSpPr>
        <p:grpSpPr>
          <a:xfrm>
            <a:off x="2298700" y="4365625"/>
            <a:ext cx="3324225" cy="949325"/>
            <a:chOff x="0" y="0"/>
            <a:chExt cx="3324225" cy="949324"/>
          </a:xfrm>
        </p:grpSpPr>
        <p:pic>
          <p:nvPicPr>
            <p:cNvPr id="557" name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15995"/>
              <a:ext cx="3324225" cy="733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60" name="Group 560"/>
            <p:cNvGrpSpPr/>
            <p:nvPr/>
          </p:nvGrpSpPr>
          <p:grpSpPr>
            <a:xfrm>
              <a:off x="1265701" y="0"/>
              <a:ext cx="1944237" cy="360886"/>
              <a:chOff x="0" y="0"/>
              <a:chExt cx="1944236" cy="360885"/>
            </a:xfrm>
          </p:grpSpPr>
          <p:sp>
            <p:nvSpPr>
              <p:cNvPr id="558" name="Shape 558"/>
              <p:cNvSpPr/>
              <p:nvPr/>
            </p:nvSpPr>
            <p:spPr>
              <a:xfrm>
                <a:off x="0" y="71998"/>
                <a:ext cx="184151" cy="288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641"/>
                    </a:moveTo>
                    <a:lnTo>
                      <a:pt x="5400" y="14641"/>
                    </a:lnTo>
                    <a:lnTo>
                      <a:pt x="5400" y="0"/>
                    </a:lnTo>
                    <a:lnTo>
                      <a:pt x="16200" y="0"/>
                    </a:lnTo>
                    <a:lnTo>
                      <a:pt x="16200" y="14641"/>
                    </a:lnTo>
                    <a:lnTo>
                      <a:pt x="21600" y="14641"/>
                    </a:lnTo>
                    <a:lnTo>
                      <a:pt x="1080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145439" y="0"/>
                <a:ext cx="1798798" cy="3133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$s0 needed here!!!</a:t>
                </a:r>
              </a:p>
            </p:txBody>
          </p:sp>
        </p:grpSp>
      </p:grpSp>
      <p:grpSp>
        <p:nvGrpSpPr>
          <p:cNvPr id="564" name="Group 564"/>
          <p:cNvGrpSpPr/>
          <p:nvPr/>
        </p:nvGrpSpPr>
        <p:grpSpPr>
          <a:xfrm>
            <a:off x="4832349" y="3941762"/>
            <a:ext cx="2054187" cy="313393"/>
            <a:chOff x="0" y="0"/>
            <a:chExt cx="2054185" cy="313392"/>
          </a:xfrm>
        </p:grpSpPr>
        <p:sp>
          <p:nvSpPr>
            <p:cNvPr id="562" name="Shape 562"/>
            <p:cNvSpPr/>
            <p:nvPr/>
          </p:nvSpPr>
          <p:spPr>
            <a:xfrm rot="10800000">
              <a:off x="0" y="71437"/>
              <a:ext cx="287339" cy="215901"/>
            </a:xfrm>
            <a:prstGeom prst="rightArrow">
              <a:avLst>
                <a:gd name="adj1" fmla="val 50000"/>
                <a:gd name="adj2" fmla="val 49908"/>
              </a:avLst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63" name="Shape 563"/>
            <p:cNvSpPr/>
            <p:nvPr/>
          </p:nvSpPr>
          <p:spPr>
            <a:xfrm>
              <a:off x="334962" y="0"/>
              <a:ext cx="1719224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$s0 written here!!!</a:t>
              </a:r>
            </a:p>
          </p:txBody>
        </p:sp>
      </p:grpSp>
      <p:sp>
        <p:nvSpPr>
          <p:cNvPr id="565" name="Shape 565"/>
          <p:cNvSpPr/>
          <p:nvPr/>
        </p:nvSpPr>
        <p:spPr>
          <a:xfrm>
            <a:off x="4811712" y="4121150"/>
            <a:ext cx="192088" cy="647700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31940 -0.005793" origin="layout" pathEditMode="relative">
                                      <p:cBhvr>
                                        <p:cTn id="11" dur="2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4" grpId="1"/>
      <p:bldP build="whole" bldLvl="1" animBg="1" rev="0" advAuto="0" spid="565" grpId="3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68" name="Shape 56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Load-Use Data Hazard</a:t>
            </a:r>
          </a:p>
        </p:txBody>
      </p:sp>
      <p:sp>
        <p:nvSpPr>
          <p:cNvPr id="569" name="Shape 569"/>
          <p:cNvSpPr/>
          <p:nvPr>
            <p:ph type="body" sz="half" idx="4294967295"/>
          </p:nvPr>
        </p:nvSpPr>
        <p:spPr>
          <a:xfrm>
            <a:off x="684212" y="1125537"/>
            <a:ext cx="8270876" cy="1843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Can’t always avoid stalls by forwarding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If value not computed when needed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Can’t forward backward in time!</a:t>
            </a:r>
          </a:p>
        </p:txBody>
      </p:sp>
      <p:pic>
        <p:nvPicPr>
          <p:cNvPr id="57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012" y="3257550"/>
            <a:ext cx="5553076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825" y="3973512"/>
            <a:ext cx="1057275" cy="25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825" y="5832475"/>
            <a:ext cx="1190625" cy="247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7812" y="3740150"/>
            <a:ext cx="3267076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68712" y="5575300"/>
            <a:ext cx="3324226" cy="733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03450" y="4508500"/>
            <a:ext cx="3319463" cy="449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79725" y="5075237"/>
            <a:ext cx="3319463" cy="4492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9" name="Group 579"/>
          <p:cNvGrpSpPr/>
          <p:nvPr/>
        </p:nvGrpSpPr>
        <p:grpSpPr>
          <a:xfrm>
            <a:off x="4859337" y="5373687"/>
            <a:ext cx="1944281" cy="360363"/>
            <a:chOff x="0" y="0"/>
            <a:chExt cx="1944279" cy="360362"/>
          </a:xfrm>
        </p:grpSpPr>
        <p:sp>
          <p:nvSpPr>
            <p:cNvPr id="577" name="Shape 577"/>
            <p:cNvSpPr/>
            <p:nvPr/>
          </p:nvSpPr>
          <p:spPr>
            <a:xfrm>
              <a:off x="0" y="71894"/>
              <a:ext cx="184205" cy="28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641"/>
                  </a:moveTo>
                  <a:lnTo>
                    <a:pt x="5400" y="14641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4641"/>
                  </a:lnTo>
                  <a:lnTo>
                    <a:pt x="21600" y="14641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78" name="Shape 578"/>
            <p:cNvSpPr/>
            <p:nvPr/>
          </p:nvSpPr>
          <p:spPr>
            <a:xfrm>
              <a:off x="145483" y="0"/>
              <a:ext cx="179879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$s0 needed here!!!</a:t>
              </a:r>
            </a:p>
          </p:txBody>
        </p:sp>
      </p:grpSp>
      <p:grpSp>
        <p:nvGrpSpPr>
          <p:cNvPr id="582" name="Group 582"/>
          <p:cNvGrpSpPr/>
          <p:nvPr/>
        </p:nvGrpSpPr>
        <p:grpSpPr>
          <a:xfrm>
            <a:off x="4946649" y="3941762"/>
            <a:ext cx="2054187" cy="313393"/>
            <a:chOff x="0" y="0"/>
            <a:chExt cx="2054185" cy="313392"/>
          </a:xfrm>
        </p:grpSpPr>
        <p:sp>
          <p:nvSpPr>
            <p:cNvPr id="580" name="Shape 580"/>
            <p:cNvSpPr/>
            <p:nvPr/>
          </p:nvSpPr>
          <p:spPr>
            <a:xfrm rot="10800000">
              <a:off x="0" y="71437"/>
              <a:ext cx="287339" cy="215901"/>
            </a:xfrm>
            <a:prstGeom prst="rightArrow">
              <a:avLst>
                <a:gd name="adj1" fmla="val 50000"/>
                <a:gd name="adj2" fmla="val 49908"/>
              </a:avLst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81" name="Shape 581"/>
            <p:cNvSpPr/>
            <p:nvPr/>
          </p:nvSpPr>
          <p:spPr>
            <a:xfrm>
              <a:off x="334962" y="0"/>
              <a:ext cx="1719224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$s0 written here!!!</a:t>
              </a:r>
            </a:p>
          </p:txBody>
        </p:sp>
      </p:grpSp>
      <p:sp>
        <p:nvSpPr>
          <p:cNvPr id="583" name="Shape 583"/>
          <p:cNvSpPr/>
          <p:nvPr/>
        </p:nvSpPr>
        <p:spPr>
          <a:xfrm>
            <a:off x="4787900" y="4106862"/>
            <a:ext cx="387350" cy="1725614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584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26362" y="3825875"/>
            <a:ext cx="909638" cy="146685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Shape 585"/>
          <p:cNvSpPr/>
          <p:nvPr/>
        </p:nvSpPr>
        <p:spPr>
          <a:xfrm>
            <a:off x="7235825" y="2465387"/>
            <a:ext cx="1728788" cy="122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Can we solve by </a:t>
            </a:r>
          </a:p>
          <a:p>
            <a:pPr/>
            <a:r>
              <a:t>FORWARDING?</a:t>
            </a:r>
          </a:p>
          <a:p>
            <a:pPr/>
          </a:p>
          <a:p>
            <a:pPr/>
            <a:r>
              <a:t>When is the data Ready?</a:t>
            </a:r>
          </a:p>
        </p:txBody>
      </p:sp>
      <p:sp>
        <p:nvSpPr>
          <p:cNvPr id="586" name="Shape 586"/>
          <p:cNvSpPr/>
          <p:nvPr/>
        </p:nvSpPr>
        <p:spPr>
          <a:xfrm>
            <a:off x="4133850" y="3621087"/>
            <a:ext cx="3152776" cy="455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7" h="19065" fill="norm" stroke="1" extrusionOk="0">
                <a:moveTo>
                  <a:pt x="21347" y="791"/>
                </a:moveTo>
                <a:lnTo>
                  <a:pt x="6244" y="791"/>
                </a:lnTo>
                <a:cubicBezTo>
                  <a:pt x="3302" y="890"/>
                  <a:pt x="4687" y="-1399"/>
                  <a:pt x="3696" y="1388"/>
                </a:cubicBezTo>
                <a:cubicBezTo>
                  <a:pt x="2705" y="4175"/>
                  <a:pt x="298" y="17513"/>
                  <a:pt x="298" y="17513"/>
                </a:cubicBezTo>
                <a:cubicBezTo>
                  <a:pt x="-253" y="20201"/>
                  <a:pt x="70" y="18857"/>
                  <a:pt x="392" y="17513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87" name="Shape 587"/>
          <p:cNvSpPr/>
          <p:nvPr/>
        </p:nvSpPr>
        <p:spPr>
          <a:xfrm>
            <a:off x="107950" y="2598737"/>
            <a:ext cx="1727200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When WAS the data Ready for R-type?</a:t>
            </a:r>
          </a:p>
        </p:txBody>
      </p:sp>
      <p:sp>
        <p:nvSpPr>
          <p:cNvPr id="588" name="Shape 588"/>
          <p:cNvSpPr/>
          <p:nvPr/>
        </p:nvSpPr>
        <p:spPr>
          <a:xfrm>
            <a:off x="1000125" y="3155949"/>
            <a:ext cx="2528888" cy="830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1782"/>
                </a:moveTo>
                <a:cubicBezTo>
                  <a:pt x="6620" y="239"/>
                  <a:pt x="13241" y="-1304"/>
                  <a:pt x="16841" y="1782"/>
                </a:cubicBezTo>
                <a:cubicBezTo>
                  <a:pt x="20441" y="4867"/>
                  <a:pt x="21020" y="12582"/>
                  <a:pt x="21600" y="20296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2" grpId="1"/>
      <p:bldP build="whole" bldLvl="1" animBg="1" rev="0" advAuto="0" spid="579" grpId="2"/>
      <p:bldP build="whole" bldLvl="1" animBg="1" rev="0" advAuto="0" spid="587" grpId="7"/>
      <p:bldP build="whole" bldLvl="1" animBg="1" rev="0" advAuto="0" spid="585" grpId="5"/>
      <p:bldP build="whole" bldLvl="1" animBg="1" rev="0" advAuto="0" spid="584" grpId="4"/>
      <p:bldP build="whole" bldLvl="1" animBg="1" rev="0" advAuto="0" spid="583" grpId="3"/>
      <p:bldP build="whole" bldLvl="1" animBg="1" rev="0" advAuto="0" spid="588" grpId="8"/>
      <p:bldP build="whole" bldLvl="1" animBg="1" rev="0" advAuto="0" spid="586" grpId="6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91" name="Shape 59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Load-Use Data Hazard</a:t>
            </a:r>
          </a:p>
        </p:txBody>
      </p:sp>
      <p:sp>
        <p:nvSpPr>
          <p:cNvPr id="592" name="Shape 592"/>
          <p:cNvSpPr/>
          <p:nvPr>
            <p:ph type="body" sz="half" idx="4294967295"/>
          </p:nvPr>
        </p:nvSpPr>
        <p:spPr>
          <a:xfrm>
            <a:off x="684212" y="1125537"/>
            <a:ext cx="8270876" cy="1843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Can’t always avoid stalls by forwarding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If value not computed when needed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Can’t forward backward in time!</a:t>
            </a:r>
          </a:p>
        </p:txBody>
      </p:sp>
      <p:pic>
        <p:nvPicPr>
          <p:cNvPr id="593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012" y="3257550"/>
            <a:ext cx="5553076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825" y="3973512"/>
            <a:ext cx="1057275" cy="25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825" y="4797425"/>
            <a:ext cx="1190625" cy="247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7812" y="3740150"/>
            <a:ext cx="3267076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92350" y="4567237"/>
            <a:ext cx="3324225" cy="7334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0" name="Group 600"/>
          <p:cNvGrpSpPr/>
          <p:nvPr/>
        </p:nvGrpSpPr>
        <p:grpSpPr>
          <a:xfrm>
            <a:off x="3595687" y="4279899"/>
            <a:ext cx="1944281" cy="360364"/>
            <a:chOff x="0" y="0"/>
            <a:chExt cx="1944279" cy="360362"/>
          </a:xfrm>
        </p:grpSpPr>
        <p:sp>
          <p:nvSpPr>
            <p:cNvPr id="598" name="Shape 598"/>
            <p:cNvSpPr/>
            <p:nvPr/>
          </p:nvSpPr>
          <p:spPr>
            <a:xfrm>
              <a:off x="0" y="71894"/>
              <a:ext cx="184205" cy="28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641"/>
                  </a:moveTo>
                  <a:lnTo>
                    <a:pt x="5400" y="14641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4641"/>
                  </a:lnTo>
                  <a:lnTo>
                    <a:pt x="21600" y="14641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99" name="Shape 599"/>
            <p:cNvSpPr/>
            <p:nvPr/>
          </p:nvSpPr>
          <p:spPr>
            <a:xfrm>
              <a:off x="145483" y="0"/>
              <a:ext cx="179879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$s0 needed here!!!</a:t>
              </a:r>
            </a:p>
          </p:txBody>
        </p:sp>
      </p:grpSp>
      <p:grpSp>
        <p:nvGrpSpPr>
          <p:cNvPr id="603" name="Group 603"/>
          <p:cNvGrpSpPr/>
          <p:nvPr/>
        </p:nvGrpSpPr>
        <p:grpSpPr>
          <a:xfrm>
            <a:off x="4946649" y="3941762"/>
            <a:ext cx="2054187" cy="313393"/>
            <a:chOff x="0" y="0"/>
            <a:chExt cx="2054185" cy="313392"/>
          </a:xfrm>
        </p:grpSpPr>
        <p:sp>
          <p:nvSpPr>
            <p:cNvPr id="601" name="Shape 601"/>
            <p:cNvSpPr/>
            <p:nvPr/>
          </p:nvSpPr>
          <p:spPr>
            <a:xfrm rot="10800000">
              <a:off x="0" y="71437"/>
              <a:ext cx="287339" cy="215901"/>
            </a:xfrm>
            <a:prstGeom prst="rightArrow">
              <a:avLst>
                <a:gd name="adj1" fmla="val 50000"/>
                <a:gd name="adj2" fmla="val 49908"/>
              </a:avLst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602" name="Shape 602"/>
            <p:cNvSpPr/>
            <p:nvPr/>
          </p:nvSpPr>
          <p:spPr>
            <a:xfrm>
              <a:off x="334962" y="0"/>
              <a:ext cx="1719224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$s0 written here!!!</a:t>
              </a:r>
            </a:p>
          </p:txBody>
        </p:sp>
      </p:grpSp>
      <p:pic>
        <p:nvPicPr>
          <p:cNvPr id="604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26362" y="3825875"/>
            <a:ext cx="909638" cy="1466850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Shape 605"/>
          <p:cNvSpPr/>
          <p:nvPr/>
        </p:nvSpPr>
        <p:spPr>
          <a:xfrm>
            <a:off x="7235825" y="2349500"/>
            <a:ext cx="1728788" cy="122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Can we solve by </a:t>
            </a:r>
          </a:p>
          <a:p>
            <a:pPr/>
            <a:r>
              <a:t>FORWARDING?</a:t>
            </a:r>
          </a:p>
          <a:p>
            <a:pPr/>
          </a:p>
          <a:p>
            <a:pPr/>
            <a:r>
              <a:t>When is the data Ready?</a:t>
            </a:r>
          </a:p>
        </p:txBody>
      </p:sp>
      <p:sp>
        <p:nvSpPr>
          <p:cNvPr id="606" name="Shape 606"/>
          <p:cNvSpPr/>
          <p:nvPr/>
        </p:nvSpPr>
        <p:spPr>
          <a:xfrm>
            <a:off x="4133850" y="3621087"/>
            <a:ext cx="3152776" cy="455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7" h="19065" fill="norm" stroke="1" extrusionOk="0">
                <a:moveTo>
                  <a:pt x="21347" y="791"/>
                </a:moveTo>
                <a:lnTo>
                  <a:pt x="6244" y="791"/>
                </a:lnTo>
                <a:cubicBezTo>
                  <a:pt x="3302" y="890"/>
                  <a:pt x="4687" y="-1399"/>
                  <a:pt x="3696" y="1388"/>
                </a:cubicBezTo>
                <a:cubicBezTo>
                  <a:pt x="2705" y="4175"/>
                  <a:pt x="298" y="17513"/>
                  <a:pt x="298" y="17513"/>
                </a:cubicBezTo>
                <a:cubicBezTo>
                  <a:pt x="-253" y="20201"/>
                  <a:pt x="70" y="18857"/>
                  <a:pt x="392" y="17513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7" name="Shape 607"/>
          <p:cNvSpPr/>
          <p:nvPr/>
        </p:nvSpPr>
        <p:spPr>
          <a:xfrm>
            <a:off x="107950" y="2598737"/>
            <a:ext cx="1727200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When WAS the data Ready for R-type?</a:t>
            </a:r>
          </a:p>
        </p:txBody>
      </p:sp>
      <p:sp>
        <p:nvSpPr>
          <p:cNvPr id="608" name="Shape 608"/>
          <p:cNvSpPr/>
          <p:nvPr/>
        </p:nvSpPr>
        <p:spPr>
          <a:xfrm>
            <a:off x="1000125" y="3155949"/>
            <a:ext cx="2528888" cy="830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1782"/>
                </a:moveTo>
                <a:cubicBezTo>
                  <a:pt x="6620" y="239"/>
                  <a:pt x="13241" y="-1304"/>
                  <a:pt x="16841" y="1782"/>
                </a:cubicBezTo>
                <a:cubicBezTo>
                  <a:pt x="20441" y="4867"/>
                  <a:pt x="21020" y="12582"/>
                  <a:pt x="21600" y="20296"/>
                </a:cubicBezTo>
              </a:path>
            </a:pathLst>
          </a:custGeom>
          <a:ln w="38100">
            <a:solidFill>
              <a:srgbClr val="000000"/>
            </a:solidFill>
            <a:prstDash val="sysDot"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9" name="Shape 609"/>
          <p:cNvSpPr/>
          <p:nvPr/>
        </p:nvSpPr>
        <p:spPr>
          <a:xfrm flipH="1">
            <a:off x="3622675" y="4117974"/>
            <a:ext cx="719138" cy="649289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612" name="Group 612"/>
          <p:cNvGrpSpPr/>
          <p:nvPr/>
        </p:nvGrpSpPr>
        <p:grpSpPr>
          <a:xfrm>
            <a:off x="2932112" y="5273675"/>
            <a:ext cx="2992438" cy="1401763"/>
            <a:chOff x="0" y="0"/>
            <a:chExt cx="2992437" cy="1401762"/>
          </a:xfrm>
        </p:grpSpPr>
        <p:pic>
          <p:nvPicPr>
            <p:cNvPr id="610" name="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992438" cy="14017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1" name="Shape 611"/>
            <p:cNvSpPr/>
            <p:nvPr/>
          </p:nvSpPr>
          <p:spPr>
            <a:xfrm>
              <a:off x="771525" y="389025"/>
              <a:ext cx="1236663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800"/>
              </a:lvl1pPr>
            </a:lstStyle>
            <a:p>
              <a:pPr/>
              <a:r>
                <a:t>Time Travel!!!</a:t>
              </a:r>
            </a:p>
          </p:txBody>
        </p:sp>
      </p:grpSp>
      <p:sp>
        <p:nvSpPr>
          <p:cNvPr id="613" name="Shape 613"/>
          <p:cNvSpPr/>
          <p:nvPr/>
        </p:nvSpPr>
        <p:spPr>
          <a:xfrm>
            <a:off x="3438524" y="4117975"/>
            <a:ext cx="201614" cy="649288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9" grpId="1"/>
      <p:bldP build="whole" bldLvl="1" animBg="1" rev="0" advAuto="0" spid="61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61" name="f04-01-P374493.png" descr="f04-01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112" y="1557337"/>
            <a:ext cx="7739063" cy="419258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6191250" y="2995612"/>
            <a:ext cx="936625" cy="865188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3" name="Shape 63"/>
          <p:cNvSpPr/>
          <p:nvPr/>
        </p:nvSpPr>
        <p:spPr>
          <a:xfrm>
            <a:off x="3132137" y="1195387"/>
            <a:ext cx="936626" cy="865188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4" name="Shape 6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Multiplexers</a:t>
            </a:r>
          </a:p>
        </p:txBody>
      </p:sp>
      <p:sp>
        <p:nvSpPr>
          <p:cNvPr id="65" name="Shape 65"/>
          <p:cNvSpPr/>
          <p:nvPr/>
        </p:nvSpPr>
        <p:spPr>
          <a:xfrm flipH="1">
            <a:off x="3348037" y="1484312"/>
            <a:ext cx="576263" cy="1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6" name="Shape 66"/>
          <p:cNvSpPr/>
          <p:nvPr/>
        </p:nvSpPr>
        <p:spPr>
          <a:xfrm flipH="1" flipV="1" rot="10800000">
            <a:off x="3348024" y="1700212"/>
            <a:ext cx="287352" cy="215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9050">
            <a:solidFill>
              <a:srgbClr val="FF0000"/>
            </a:solidFill>
            <a:head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" name="Shape 67"/>
          <p:cNvSpPr/>
          <p:nvPr/>
        </p:nvSpPr>
        <p:spPr>
          <a:xfrm flipH="1">
            <a:off x="6372225" y="3284537"/>
            <a:ext cx="576263" cy="1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8" name="Shape 68"/>
          <p:cNvSpPr/>
          <p:nvPr/>
        </p:nvSpPr>
        <p:spPr>
          <a:xfrm flipH="1" flipV="1" rot="10800000">
            <a:off x="6372211" y="3500437"/>
            <a:ext cx="287352" cy="215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9050">
            <a:solidFill>
              <a:srgbClr val="FF0000"/>
            </a:solidFill>
            <a:head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" name="Shape 69"/>
          <p:cNvSpPr/>
          <p:nvPr/>
        </p:nvSpPr>
        <p:spPr>
          <a:xfrm>
            <a:off x="5362575" y="4581525"/>
            <a:ext cx="936625" cy="865188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0" name="Shape 70"/>
          <p:cNvSpPr/>
          <p:nvPr/>
        </p:nvSpPr>
        <p:spPr>
          <a:xfrm>
            <a:off x="5651500" y="4797425"/>
            <a:ext cx="358775" cy="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1" name="Shape 71"/>
          <p:cNvSpPr/>
          <p:nvPr/>
        </p:nvSpPr>
        <p:spPr>
          <a:xfrm flipV="1" rot="10800000">
            <a:off x="5899150" y="5013325"/>
            <a:ext cx="144470" cy="28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</a:pathLst>
          </a:custGeom>
          <a:ln w="19050">
            <a:solidFill>
              <a:srgbClr val="FF0000"/>
            </a:solidFill>
            <a:head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2" name="Shape 72"/>
          <p:cNvSpPr/>
          <p:nvPr/>
        </p:nvSpPr>
        <p:spPr>
          <a:xfrm>
            <a:off x="5508625" y="1196975"/>
            <a:ext cx="3527425" cy="1249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600"/>
              </a:spcBef>
              <a:buClr>
                <a:srgbClr val="ECEAAC"/>
              </a:buClr>
              <a:buSzPct val="60000"/>
              <a:buFont typeface="Wingdings"/>
              <a:buChar char="■"/>
              <a:defRPr sz="2800"/>
            </a:lvl1pPr>
            <a:lvl2pPr marL="742950" indent="-285750">
              <a:buClr>
                <a:srgbClr val="91AFBF"/>
              </a:buClr>
              <a:buSzPct val="55000"/>
              <a:buFont typeface="Wingdings"/>
              <a:buChar char="■"/>
              <a:defRPr sz="2400"/>
            </a:lvl2pPr>
          </a:lstStyle>
          <a:p>
            <a:pPr/>
            <a:r>
              <a:t>Can’t just join wires together</a:t>
            </a:r>
          </a:p>
          <a:p>
            <a:pPr lvl="1"/>
            <a:r>
              <a:t>Use multiplexers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16" name="Shape 61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Load-Use Data Hazard</a:t>
            </a:r>
          </a:p>
        </p:txBody>
      </p:sp>
      <p:sp>
        <p:nvSpPr>
          <p:cNvPr id="617" name="Shape 617"/>
          <p:cNvSpPr/>
          <p:nvPr>
            <p:ph type="body" sz="half" idx="4294967295"/>
          </p:nvPr>
        </p:nvSpPr>
        <p:spPr>
          <a:xfrm>
            <a:off x="684212" y="1125537"/>
            <a:ext cx="8270876" cy="1843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Can’t always avoid stalls by forwarding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If value not computed when needed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Can’t forward backward in time!</a:t>
            </a:r>
          </a:p>
        </p:txBody>
      </p:sp>
      <p:pic>
        <p:nvPicPr>
          <p:cNvPr id="618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012" y="3257550"/>
            <a:ext cx="5553076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825" y="3973512"/>
            <a:ext cx="1057275" cy="25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825" y="5832475"/>
            <a:ext cx="1190625" cy="247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7812" y="3740150"/>
            <a:ext cx="3267076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27362" y="5518150"/>
            <a:ext cx="3324226" cy="7334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5" name="Group 625"/>
          <p:cNvGrpSpPr/>
          <p:nvPr/>
        </p:nvGrpSpPr>
        <p:grpSpPr>
          <a:xfrm>
            <a:off x="4284662" y="5229224"/>
            <a:ext cx="1944168" cy="360364"/>
            <a:chOff x="0" y="0"/>
            <a:chExt cx="1944166" cy="360362"/>
          </a:xfrm>
        </p:grpSpPr>
        <p:sp>
          <p:nvSpPr>
            <p:cNvPr id="623" name="Shape 623"/>
            <p:cNvSpPr/>
            <p:nvPr/>
          </p:nvSpPr>
          <p:spPr>
            <a:xfrm>
              <a:off x="0" y="71894"/>
              <a:ext cx="184062" cy="288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641"/>
                  </a:moveTo>
                  <a:lnTo>
                    <a:pt x="5400" y="14641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4641"/>
                  </a:lnTo>
                  <a:lnTo>
                    <a:pt x="21600" y="14641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624" name="Shape 624"/>
            <p:cNvSpPr/>
            <p:nvPr/>
          </p:nvSpPr>
          <p:spPr>
            <a:xfrm>
              <a:off x="145370" y="0"/>
              <a:ext cx="1798797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$s0 needed here!!!</a:t>
              </a:r>
            </a:p>
          </p:txBody>
        </p:sp>
      </p:grpSp>
      <p:grpSp>
        <p:nvGrpSpPr>
          <p:cNvPr id="628" name="Group 628"/>
          <p:cNvGrpSpPr/>
          <p:nvPr/>
        </p:nvGrpSpPr>
        <p:grpSpPr>
          <a:xfrm>
            <a:off x="4946649" y="3941762"/>
            <a:ext cx="2054187" cy="313393"/>
            <a:chOff x="0" y="0"/>
            <a:chExt cx="2054185" cy="313392"/>
          </a:xfrm>
        </p:grpSpPr>
        <p:sp>
          <p:nvSpPr>
            <p:cNvPr id="626" name="Shape 626"/>
            <p:cNvSpPr/>
            <p:nvPr/>
          </p:nvSpPr>
          <p:spPr>
            <a:xfrm rot="10800000">
              <a:off x="0" y="71437"/>
              <a:ext cx="287339" cy="215901"/>
            </a:xfrm>
            <a:prstGeom prst="rightArrow">
              <a:avLst>
                <a:gd name="adj1" fmla="val 50000"/>
                <a:gd name="adj2" fmla="val 49908"/>
              </a:avLst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627" name="Shape 627"/>
            <p:cNvSpPr/>
            <p:nvPr/>
          </p:nvSpPr>
          <p:spPr>
            <a:xfrm>
              <a:off x="334962" y="0"/>
              <a:ext cx="1719224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$s0 written here!!!</a:t>
              </a:r>
            </a:p>
          </p:txBody>
        </p:sp>
      </p:grpSp>
      <p:sp>
        <p:nvSpPr>
          <p:cNvPr id="629" name="Shape 629"/>
          <p:cNvSpPr/>
          <p:nvPr/>
        </p:nvSpPr>
        <p:spPr>
          <a:xfrm>
            <a:off x="7235825" y="2349500"/>
            <a:ext cx="1728788" cy="122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Can we solve by </a:t>
            </a:r>
          </a:p>
          <a:p>
            <a:pPr/>
            <a:r>
              <a:t>FORWARDING?</a:t>
            </a:r>
          </a:p>
          <a:p>
            <a:pPr/>
          </a:p>
          <a:p>
            <a:pPr/>
            <a:r>
              <a:t>When is the data Ready?</a:t>
            </a:r>
          </a:p>
        </p:txBody>
      </p:sp>
      <p:sp>
        <p:nvSpPr>
          <p:cNvPr id="630" name="Shape 630"/>
          <p:cNvSpPr/>
          <p:nvPr/>
        </p:nvSpPr>
        <p:spPr>
          <a:xfrm>
            <a:off x="4133850" y="3621087"/>
            <a:ext cx="3152776" cy="455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7" h="19065" fill="norm" stroke="1" extrusionOk="0">
                <a:moveTo>
                  <a:pt x="21347" y="791"/>
                </a:moveTo>
                <a:lnTo>
                  <a:pt x="6244" y="791"/>
                </a:lnTo>
                <a:cubicBezTo>
                  <a:pt x="3302" y="890"/>
                  <a:pt x="4687" y="-1399"/>
                  <a:pt x="3696" y="1388"/>
                </a:cubicBezTo>
                <a:cubicBezTo>
                  <a:pt x="2705" y="4175"/>
                  <a:pt x="298" y="17513"/>
                  <a:pt x="298" y="17513"/>
                </a:cubicBezTo>
                <a:cubicBezTo>
                  <a:pt x="-253" y="20201"/>
                  <a:pt x="70" y="18857"/>
                  <a:pt x="392" y="17513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631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95512" y="4708525"/>
            <a:ext cx="3319463" cy="449263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Shape 632"/>
          <p:cNvSpPr/>
          <p:nvPr/>
        </p:nvSpPr>
        <p:spPr>
          <a:xfrm>
            <a:off x="4140200" y="4106862"/>
            <a:ext cx="334963" cy="162560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2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635" name="f04-30-P374493.png" descr="f04-30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912" y="3141662"/>
            <a:ext cx="6586538" cy="2598738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Load-Use Data Hazard</a:t>
            </a:r>
          </a:p>
        </p:txBody>
      </p:sp>
      <p:sp>
        <p:nvSpPr>
          <p:cNvPr id="637" name="Shape 637"/>
          <p:cNvSpPr/>
          <p:nvPr>
            <p:ph type="body" sz="half" idx="4294967295"/>
          </p:nvPr>
        </p:nvSpPr>
        <p:spPr>
          <a:xfrm>
            <a:off x="684212" y="1125537"/>
            <a:ext cx="8270876" cy="1843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Can’t always avoid stalls by forwarding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If value not computed when needed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Can’t forward backward in time!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40" name="Shape 640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Code Scheduling to Avoid Stalls</a:t>
            </a:r>
          </a:p>
        </p:txBody>
      </p:sp>
      <p:sp>
        <p:nvSpPr>
          <p:cNvPr id="641" name="Shape 641"/>
          <p:cNvSpPr/>
          <p:nvPr>
            <p:ph type="body" sz="half" idx="4294967295"/>
          </p:nvPr>
        </p:nvSpPr>
        <p:spPr>
          <a:xfrm>
            <a:off x="684212" y="1125537"/>
            <a:ext cx="8270876" cy="18430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Reorder code to avoid use of load result in the next instruction</a:t>
            </a:r>
          </a:p>
          <a:p>
            <a:pPr/>
            <a:r>
              <a:t>C code for </a:t>
            </a:r>
            <a:r>
              <a:rPr>
                <a:latin typeface="Lucida Console"/>
                <a:ea typeface="Lucida Console"/>
                <a:cs typeface="Lucida Console"/>
                <a:sym typeface="Lucida Console"/>
              </a:rPr>
              <a:t>A = B + E; C = B + F;</a:t>
            </a:r>
          </a:p>
        </p:txBody>
      </p:sp>
      <p:sp>
        <p:nvSpPr>
          <p:cNvPr id="642" name="Shape 642"/>
          <p:cNvSpPr/>
          <p:nvPr/>
        </p:nvSpPr>
        <p:spPr>
          <a:xfrm>
            <a:off x="2146300" y="3225800"/>
            <a:ext cx="2144921" cy="2590801"/>
          </a:xfrm>
          <a:prstGeom prst="rect">
            <a:avLst/>
          </a:prstGeom>
          <a:solidFill>
            <a:srgbClr val="ECEA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$t1, 0($t0)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</a:t>
            </a:r>
            <a:r>
              <a:rPr>
                <a:solidFill>
                  <a:srgbClr val="FF0000"/>
                </a:solidFill>
              </a:rPr>
              <a:t>$t2</a:t>
            </a:r>
            <a:r>
              <a:t>, 4($t0)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$t3, $t1, </a:t>
            </a:r>
            <a:r>
              <a:rPr>
                <a:solidFill>
                  <a:srgbClr val="FF0000"/>
                </a:solidFill>
              </a:rPr>
              <a:t>$t2</a:t>
            </a:r>
            <a:endParaRPr>
              <a:solidFill>
                <a:srgbClr val="FF0000"/>
              </a:solidFill>
            </a:endParaRP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sw	$t3, 12($t0)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</a:t>
            </a:r>
            <a:r>
              <a:rPr>
                <a:solidFill>
                  <a:srgbClr val="FF0000"/>
                </a:solidFill>
              </a:rPr>
              <a:t>$t4</a:t>
            </a:r>
            <a:r>
              <a:t>, 8($t0)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$t5, $t1, </a:t>
            </a:r>
            <a:r>
              <a:rPr>
                <a:solidFill>
                  <a:srgbClr val="FF0000"/>
                </a:solidFill>
              </a:rPr>
              <a:t>$t4</a:t>
            </a:r>
            <a:endParaRPr>
              <a:solidFill>
                <a:srgbClr val="FF0000"/>
              </a:solidFill>
            </a:endParaRP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sw	$t5, 16($t0)</a:t>
            </a:r>
          </a:p>
        </p:txBody>
      </p:sp>
      <p:grpSp>
        <p:nvGrpSpPr>
          <p:cNvPr id="646" name="Group 646"/>
          <p:cNvGrpSpPr/>
          <p:nvPr/>
        </p:nvGrpSpPr>
        <p:grpSpPr>
          <a:xfrm>
            <a:off x="777875" y="4078287"/>
            <a:ext cx="1352551" cy="401638"/>
            <a:chOff x="0" y="0"/>
            <a:chExt cx="1352550" cy="401637"/>
          </a:xfrm>
        </p:grpSpPr>
        <p:sp>
          <p:nvSpPr>
            <p:cNvPr id="643" name="Shape 643"/>
            <p:cNvSpPr/>
            <p:nvPr/>
          </p:nvSpPr>
          <p:spPr>
            <a:xfrm>
              <a:off x="0" y="0"/>
              <a:ext cx="914400" cy="401638"/>
            </a:xfrm>
            <a:prstGeom prst="rect">
              <a:avLst/>
            </a:prstGeom>
            <a:solidFill>
              <a:srgbClr val="91AFBF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644" name="Shape 644"/>
            <p:cNvSpPr/>
            <p:nvPr/>
          </p:nvSpPr>
          <p:spPr>
            <a:xfrm flipH="1">
              <a:off x="990600" y="101599"/>
              <a:ext cx="361951" cy="127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0" y="0"/>
              <a:ext cx="91440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800"/>
              </a:lvl1pPr>
            </a:lstStyle>
            <a:p>
              <a:pPr/>
              <a:r>
                <a:t>stall</a:t>
              </a:r>
            </a:p>
          </p:txBody>
        </p:sp>
      </p:grpSp>
      <p:grpSp>
        <p:nvGrpSpPr>
          <p:cNvPr id="650" name="Group 650"/>
          <p:cNvGrpSpPr/>
          <p:nvPr/>
        </p:nvGrpSpPr>
        <p:grpSpPr>
          <a:xfrm>
            <a:off x="777875" y="5157787"/>
            <a:ext cx="1352551" cy="401638"/>
            <a:chOff x="0" y="0"/>
            <a:chExt cx="1352550" cy="401637"/>
          </a:xfrm>
        </p:grpSpPr>
        <p:sp>
          <p:nvSpPr>
            <p:cNvPr id="647" name="Shape 647"/>
            <p:cNvSpPr/>
            <p:nvPr/>
          </p:nvSpPr>
          <p:spPr>
            <a:xfrm>
              <a:off x="0" y="0"/>
              <a:ext cx="914400" cy="401638"/>
            </a:xfrm>
            <a:prstGeom prst="rect">
              <a:avLst/>
            </a:prstGeom>
            <a:solidFill>
              <a:srgbClr val="91AFBF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648" name="Shape 648"/>
            <p:cNvSpPr/>
            <p:nvPr/>
          </p:nvSpPr>
          <p:spPr>
            <a:xfrm flipH="1">
              <a:off x="990600" y="101599"/>
              <a:ext cx="361951" cy="127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0" y="0"/>
              <a:ext cx="91440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800"/>
              </a:lvl1pPr>
            </a:lstStyle>
            <a:p>
              <a:pPr/>
              <a:r>
                <a:t>stall</a:t>
              </a:r>
            </a:p>
          </p:txBody>
        </p:sp>
      </p:grpSp>
      <p:sp>
        <p:nvSpPr>
          <p:cNvPr id="651" name="Shape 651"/>
          <p:cNvSpPr/>
          <p:nvPr/>
        </p:nvSpPr>
        <p:spPr>
          <a:xfrm>
            <a:off x="5457825" y="3225800"/>
            <a:ext cx="2144921" cy="2590801"/>
          </a:xfrm>
          <a:prstGeom prst="rect">
            <a:avLst/>
          </a:prstGeom>
          <a:solidFill>
            <a:srgbClr val="ECEA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$t1, 0($t0)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</a:t>
            </a:r>
            <a:r>
              <a:rPr>
                <a:solidFill>
                  <a:srgbClr val="FF0000"/>
                </a:solidFill>
              </a:rPr>
              <a:t>$t2</a:t>
            </a:r>
            <a:r>
              <a:t>, 4($t0)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</a:t>
            </a:r>
            <a:r>
              <a:rPr>
                <a:solidFill>
                  <a:srgbClr val="FF0000"/>
                </a:solidFill>
              </a:rPr>
              <a:t>$t4</a:t>
            </a:r>
            <a:r>
              <a:t>, 8($t0)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$t3, $t1, </a:t>
            </a:r>
            <a:r>
              <a:rPr>
                <a:solidFill>
                  <a:srgbClr val="FF0000"/>
                </a:solidFill>
              </a:rPr>
              <a:t>$t2</a:t>
            </a:r>
            <a:endParaRPr>
              <a:solidFill>
                <a:srgbClr val="FF0000"/>
              </a:solidFill>
            </a:endParaRP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sw	$t3, 12($t0)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$t5, $t1, </a:t>
            </a:r>
            <a:r>
              <a:rPr>
                <a:solidFill>
                  <a:srgbClr val="FF0000"/>
                </a:solidFill>
              </a:rPr>
              <a:t>$t4</a:t>
            </a:r>
            <a:endParaRPr>
              <a:solidFill>
                <a:srgbClr val="FF0000"/>
              </a:solidFill>
            </a:endParaRP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sw	$t5, 16($t0)</a:t>
            </a:r>
          </a:p>
        </p:txBody>
      </p:sp>
      <p:sp>
        <p:nvSpPr>
          <p:cNvPr id="652" name="Shape 652"/>
          <p:cNvSpPr/>
          <p:nvPr/>
        </p:nvSpPr>
        <p:spPr>
          <a:xfrm flipV="1">
            <a:off x="4572000" y="4221162"/>
            <a:ext cx="936626" cy="647701"/>
          </a:xfrm>
          <a:prstGeom prst="line">
            <a:avLst/>
          </a:prstGeom>
          <a:ln w="28575">
            <a:solidFill>
              <a:srgbClr val="91AFB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53" name="Shape 653"/>
          <p:cNvSpPr/>
          <p:nvPr/>
        </p:nvSpPr>
        <p:spPr>
          <a:xfrm>
            <a:off x="2771775" y="3573462"/>
            <a:ext cx="647700" cy="43180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54" name="Shape 654"/>
          <p:cNvSpPr/>
          <p:nvPr/>
        </p:nvSpPr>
        <p:spPr>
          <a:xfrm>
            <a:off x="3675062" y="3933825"/>
            <a:ext cx="647701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55" name="Shape 655"/>
          <p:cNvSpPr/>
          <p:nvPr/>
        </p:nvSpPr>
        <p:spPr>
          <a:xfrm>
            <a:off x="2771775" y="4652962"/>
            <a:ext cx="647700" cy="43180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56" name="Shape 656"/>
          <p:cNvSpPr/>
          <p:nvPr/>
        </p:nvSpPr>
        <p:spPr>
          <a:xfrm>
            <a:off x="4284662" y="5013325"/>
            <a:ext cx="647701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57" name="Shape 657"/>
          <p:cNvSpPr/>
          <p:nvPr/>
        </p:nvSpPr>
        <p:spPr>
          <a:xfrm>
            <a:off x="6084887" y="3573462"/>
            <a:ext cx="647701" cy="43180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58" name="Shape 658"/>
          <p:cNvSpPr/>
          <p:nvPr/>
        </p:nvSpPr>
        <p:spPr>
          <a:xfrm>
            <a:off x="7596187" y="4292600"/>
            <a:ext cx="647701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59" name="Shape 659"/>
          <p:cNvSpPr/>
          <p:nvPr/>
        </p:nvSpPr>
        <p:spPr>
          <a:xfrm>
            <a:off x="7596187" y="5013325"/>
            <a:ext cx="647701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60" name="Shape 660"/>
          <p:cNvSpPr/>
          <p:nvPr/>
        </p:nvSpPr>
        <p:spPr>
          <a:xfrm>
            <a:off x="6084887" y="3933825"/>
            <a:ext cx="647701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61" name="Shape 661"/>
          <p:cNvSpPr/>
          <p:nvPr/>
        </p:nvSpPr>
        <p:spPr>
          <a:xfrm>
            <a:off x="3409949" y="3819525"/>
            <a:ext cx="879477" cy="292100"/>
          </a:xfrm>
          <a:prstGeom prst="line">
            <a:avLst/>
          </a:prstGeom>
          <a:ln w="1905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2" name="Shape 662"/>
          <p:cNvSpPr/>
          <p:nvPr/>
        </p:nvSpPr>
        <p:spPr>
          <a:xfrm>
            <a:off x="3400425" y="4918074"/>
            <a:ext cx="903288" cy="215902"/>
          </a:xfrm>
          <a:prstGeom prst="line">
            <a:avLst/>
          </a:prstGeom>
          <a:ln w="1905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3" name="Shape 663"/>
          <p:cNvSpPr/>
          <p:nvPr/>
        </p:nvSpPr>
        <p:spPr>
          <a:xfrm>
            <a:off x="6726237" y="3829049"/>
            <a:ext cx="895351" cy="608014"/>
          </a:xfrm>
          <a:prstGeom prst="line">
            <a:avLst/>
          </a:prstGeom>
          <a:ln w="1905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4" name="Shape 664"/>
          <p:cNvSpPr/>
          <p:nvPr/>
        </p:nvSpPr>
        <p:spPr>
          <a:xfrm>
            <a:off x="6654800" y="4287837"/>
            <a:ext cx="966788" cy="846139"/>
          </a:xfrm>
          <a:prstGeom prst="line">
            <a:avLst/>
          </a:prstGeom>
          <a:ln w="1905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5" name="Shape 665"/>
          <p:cNvSpPr/>
          <p:nvPr/>
        </p:nvSpPr>
        <p:spPr>
          <a:xfrm>
            <a:off x="6300787" y="5876925"/>
            <a:ext cx="1049609" cy="3601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11 cycles</a:t>
            </a:r>
          </a:p>
        </p:txBody>
      </p:sp>
      <p:sp>
        <p:nvSpPr>
          <p:cNvPr id="666" name="Shape 666"/>
          <p:cNvSpPr/>
          <p:nvPr/>
        </p:nvSpPr>
        <p:spPr>
          <a:xfrm>
            <a:off x="2987675" y="5876925"/>
            <a:ext cx="1066575" cy="3601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13 cycles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669" name="Shape 669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67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562" y="4005262"/>
            <a:ext cx="2214563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9950" y="4581525"/>
            <a:ext cx="2212975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6587" y="5746750"/>
            <a:ext cx="2212976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850" y="1844675"/>
            <a:ext cx="2212975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812" y="2406650"/>
            <a:ext cx="2212976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1900" y="3443287"/>
            <a:ext cx="2214563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475" y="1354137"/>
            <a:ext cx="2212975" cy="490538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Shape 677"/>
          <p:cNvSpPr/>
          <p:nvPr/>
        </p:nvSpPr>
        <p:spPr>
          <a:xfrm>
            <a:off x="6300787" y="1554162"/>
            <a:ext cx="2144922" cy="2590801"/>
          </a:xfrm>
          <a:prstGeom prst="rect">
            <a:avLst/>
          </a:prstGeom>
          <a:solidFill>
            <a:srgbClr val="ECEA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$t1, 0($t0)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</a:t>
            </a:r>
            <a:r>
              <a:rPr>
                <a:solidFill>
                  <a:srgbClr val="FF0000"/>
                </a:solidFill>
              </a:rPr>
              <a:t>$t2</a:t>
            </a:r>
            <a:r>
              <a:t>, 4($t0)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$t3, $t1, </a:t>
            </a:r>
            <a:r>
              <a:rPr>
                <a:solidFill>
                  <a:srgbClr val="FF0000"/>
                </a:solidFill>
              </a:rPr>
              <a:t>$t2</a:t>
            </a:r>
            <a:endParaRPr>
              <a:solidFill>
                <a:srgbClr val="FF0000"/>
              </a:solidFill>
            </a:endParaRP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sw	$t3, 12($t0)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</a:t>
            </a:r>
            <a:r>
              <a:rPr>
                <a:solidFill>
                  <a:srgbClr val="FF0000"/>
                </a:solidFill>
              </a:rPr>
              <a:t>$t4</a:t>
            </a:r>
            <a:r>
              <a:t>, 8($t0)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$t5, $t1, </a:t>
            </a:r>
            <a:r>
              <a:rPr>
                <a:solidFill>
                  <a:srgbClr val="FF0000"/>
                </a:solidFill>
              </a:rPr>
              <a:t>$t4</a:t>
            </a:r>
            <a:endParaRPr>
              <a:solidFill>
                <a:srgbClr val="FF0000"/>
              </a:solidFill>
            </a:endParaRP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sw	$t5, 16($t0)</a:t>
            </a:r>
          </a:p>
        </p:txBody>
      </p:sp>
      <p:grpSp>
        <p:nvGrpSpPr>
          <p:cNvPr id="681" name="Group 681"/>
          <p:cNvGrpSpPr/>
          <p:nvPr/>
        </p:nvGrpSpPr>
        <p:grpSpPr>
          <a:xfrm>
            <a:off x="4932362" y="2406649"/>
            <a:ext cx="1352551" cy="401639"/>
            <a:chOff x="0" y="0"/>
            <a:chExt cx="1352550" cy="401637"/>
          </a:xfrm>
        </p:grpSpPr>
        <p:sp>
          <p:nvSpPr>
            <p:cNvPr id="678" name="Shape 678"/>
            <p:cNvSpPr/>
            <p:nvPr/>
          </p:nvSpPr>
          <p:spPr>
            <a:xfrm>
              <a:off x="0" y="0"/>
              <a:ext cx="914400" cy="401638"/>
            </a:xfrm>
            <a:prstGeom prst="rect">
              <a:avLst/>
            </a:prstGeom>
            <a:solidFill>
              <a:srgbClr val="91AFBF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679" name="Shape 679"/>
            <p:cNvSpPr/>
            <p:nvPr/>
          </p:nvSpPr>
          <p:spPr>
            <a:xfrm flipH="1">
              <a:off x="990600" y="101599"/>
              <a:ext cx="361951" cy="127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0" y="0"/>
              <a:ext cx="91440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800"/>
              </a:lvl1pPr>
            </a:lstStyle>
            <a:p>
              <a:pPr/>
              <a:r>
                <a:t>stall</a:t>
              </a:r>
            </a:p>
          </p:txBody>
        </p:sp>
      </p:grpSp>
      <p:grpSp>
        <p:nvGrpSpPr>
          <p:cNvPr id="685" name="Group 685"/>
          <p:cNvGrpSpPr/>
          <p:nvPr/>
        </p:nvGrpSpPr>
        <p:grpSpPr>
          <a:xfrm>
            <a:off x="4932362" y="3486149"/>
            <a:ext cx="1352551" cy="401639"/>
            <a:chOff x="0" y="0"/>
            <a:chExt cx="1352550" cy="401637"/>
          </a:xfrm>
        </p:grpSpPr>
        <p:sp>
          <p:nvSpPr>
            <p:cNvPr id="682" name="Shape 682"/>
            <p:cNvSpPr/>
            <p:nvPr/>
          </p:nvSpPr>
          <p:spPr>
            <a:xfrm>
              <a:off x="0" y="0"/>
              <a:ext cx="914400" cy="401638"/>
            </a:xfrm>
            <a:prstGeom prst="rect">
              <a:avLst/>
            </a:prstGeom>
            <a:solidFill>
              <a:srgbClr val="91AFBF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683" name="Shape 683"/>
            <p:cNvSpPr/>
            <p:nvPr/>
          </p:nvSpPr>
          <p:spPr>
            <a:xfrm flipH="1">
              <a:off x="990600" y="101599"/>
              <a:ext cx="361951" cy="127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0" y="0"/>
              <a:ext cx="91440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800"/>
              </a:lvl1pPr>
            </a:lstStyle>
            <a:p>
              <a:pPr/>
              <a:r>
                <a:t>stall</a:t>
              </a:r>
            </a:p>
          </p:txBody>
        </p:sp>
      </p:grpSp>
      <p:sp>
        <p:nvSpPr>
          <p:cNvPr id="686" name="Shape 686"/>
          <p:cNvSpPr/>
          <p:nvPr/>
        </p:nvSpPr>
        <p:spPr>
          <a:xfrm>
            <a:off x="6926262" y="1901825"/>
            <a:ext cx="647701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87" name="Shape 687"/>
          <p:cNvSpPr/>
          <p:nvPr/>
        </p:nvSpPr>
        <p:spPr>
          <a:xfrm>
            <a:off x="7814842" y="2338387"/>
            <a:ext cx="647701" cy="43180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88" name="Shape 688"/>
          <p:cNvSpPr/>
          <p:nvPr/>
        </p:nvSpPr>
        <p:spPr>
          <a:xfrm>
            <a:off x="6926262" y="2981325"/>
            <a:ext cx="647701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89" name="Shape 689"/>
          <p:cNvSpPr/>
          <p:nvPr/>
        </p:nvSpPr>
        <p:spPr>
          <a:xfrm>
            <a:off x="7816850" y="3341687"/>
            <a:ext cx="647700" cy="43180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90" name="Shape 690"/>
          <p:cNvSpPr/>
          <p:nvPr/>
        </p:nvSpPr>
        <p:spPr>
          <a:xfrm>
            <a:off x="7564437" y="2147887"/>
            <a:ext cx="503498" cy="272296"/>
          </a:xfrm>
          <a:prstGeom prst="line">
            <a:avLst/>
          </a:prstGeom>
          <a:ln w="1905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1" name="Shape 691"/>
          <p:cNvSpPr/>
          <p:nvPr/>
        </p:nvSpPr>
        <p:spPr>
          <a:xfrm>
            <a:off x="7554912" y="3246437"/>
            <a:ext cx="275354" cy="275354"/>
          </a:xfrm>
          <a:prstGeom prst="line">
            <a:avLst/>
          </a:prstGeom>
          <a:ln w="1905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2" name="Shape 692"/>
          <p:cNvSpPr/>
          <p:nvPr/>
        </p:nvSpPr>
        <p:spPr>
          <a:xfrm>
            <a:off x="7142162" y="4205287"/>
            <a:ext cx="1066575" cy="3601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13 cycles</a:t>
            </a:r>
          </a:p>
        </p:txBody>
      </p:sp>
      <p:pic>
        <p:nvPicPr>
          <p:cNvPr id="693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375" y="2463800"/>
            <a:ext cx="2371725" cy="379413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Shape 694"/>
          <p:cNvSpPr/>
          <p:nvPr/>
        </p:nvSpPr>
        <p:spPr>
          <a:xfrm>
            <a:off x="2838449" y="2120900"/>
            <a:ext cx="138114" cy="912813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695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6612" y="4637087"/>
            <a:ext cx="2371726" cy="379413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Shape 696"/>
          <p:cNvSpPr/>
          <p:nvPr/>
        </p:nvSpPr>
        <p:spPr>
          <a:xfrm>
            <a:off x="4740274" y="4292599"/>
            <a:ext cx="136526" cy="912814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aphicFrame>
        <p:nvGraphicFramePr>
          <p:cNvPr id="697" name="Table 697"/>
          <p:cNvGraphicFramePr/>
          <p:nvPr/>
        </p:nvGraphicFramePr>
        <p:xfrm>
          <a:off x="563562" y="1041400"/>
          <a:ext cx="6096001" cy="3714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68312"/>
                <a:gridCol w="469900"/>
                <a:gridCol w="468312"/>
                <a:gridCol w="469900"/>
                <a:gridCol w="468312"/>
                <a:gridCol w="468312"/>
                <a:gridCol w="469900"/>
                <a:gridCol w="468312"/>
                <a:gridCol w="468312"/>
                <a:gridCol w="469900"/>
                <a:gridCol w="468312"/>
                <a:gridCol w="469900"/>
                <a:gridCol w="468312"/>
              </a:tblGrid>
              <a:tr h="3714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12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13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clickEffect" presetSubtype="0" presetID="-1" grpId="4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33344 C 0.000000 0.040864 0.003557 0.049372 0.008590 0.055999 C 0.013623 0.062627 0.020133 0.067374 0.026038 0.067374 L 0.052248 0.067374" origin="layout" pathEditMode="relative">
                                      <p:cBhvr>
                                        <p:cTn id="21" dur="2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0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path" nodeType="clickEffect" presetSubtype="0" presetID="-1" grpId="1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37504 C 0.000000 0.045954 0.004038 0.055446 0.009834 0.062826 C 0.015630 0.070206 0.023184 0.075474 0.030214 0.075474 L 0.061294 0.075474" origin="layout" pathEditMode="relative">
                                      <p:cBhvr>
                                        <p:cTn id="49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8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3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4" grpId="6"/>
      <p:bldP build="whole" bldLvl="1" animBg="1" rev="0" advAuto="0" spid="670" grpId="8"/>
      <p:bldP build="whole" bldLvl="1" animBg="1" rev="0" advAuto="0" spid="674" grpId="3"/>
      <p:bldP build="whole" bldLvl="1" animBg="1" rev="0" advAuto="0" spid="695" grpId="11"/>
      <p:bldP build="whole" bldLvl="1" animBg="1" rev="0" advAuto="0" spid="696" grpId="12"/>
      <p:bldP build="whole" bldLvl="1" animBg="1" rev="0" advAuto="0" spid="676" grpId="1"/>
      <p:bldP build="whole" bldLvl="1" animBg="1" rev="0" advAuto="0" spid="693" grpId="5"/>
      <p:bldP build="whole" bldLvl="1" animBg="1" rev="0" advAuto="0" spid="671" grpId="9"/>
      <p:bldP build="whole" bldLvl="1" animBg="1" rev="0" advAuto="0" spid="675" grpId="7"/>
      <p:bldP build="whole" bldLvl="1" animBg="1" rev="0" advAuto="0" spid="672" grpId="13"/>
      <p:bldP build="whole" bldLvl="1" animBg="1" rev="0" advAuto="0" spid="673" grpId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00" name="Shape 70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70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4437" y="3544887"/>
            <a:ext cx="2214563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7825" y="4121150"/>
            <a:ext cx="2212975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9312" y="4724400"/>
            <a:ext cx="2214563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850" y="1844675"/>
            <a:ext cx="2212975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812" y="2406650"/>
            <a:ext cx="2212976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775" y="2982912"/>
            <a:ext cx="2214563" cy="4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475" y="1354137"/>
            <a:ext cx="2212975" cy="490538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Shape 708"/>
          <p:cNvSpPr/>
          <p:nvPr/>
        </p:nvSpPr>
        <p:spPr>
          <a:xfrm>
            <a:off x="6300787" y="3937000"/>
            <a:ext cx="2144922" cy="2590801"/>
          </a:xfrm>
          <a:prstGeom prst="rect">
            <a:avLst/>
          </a:prstGeom>
          <a:solidFill>
            <a:srgbClr val="ECEA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$t1, 0($t0)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</a:t>
            </a:r>
            <a:r>
              <a:rPr>
                <a:solidFill>
                  <a:srgbClr val="FF0000"/>
                </a:solidFill>
              </a:rPr>
              <a:t>$t2</a:t>
            </a:r>
            <a:r>
              <a:t>, 4($t0)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$t3, $t1, </a:t>
            </a:r>
            <a:r>
              <a:rPr>
                <a:solidFill>
                  <a:srgbClr val="FF0000"/>
                </a:solidFill>
              </a:rPr>
              <a:t>$t2</a:t>
            </a:r>
            <a:endParaRPr>
              <a:solidFill>
                <a:srgbClr val="FF0000"/>
              </a:solidFill>
            </a:endParaRP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sw	$t3, 12($t0)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</a:t>
            </a:r>
            <a:r>
              <a:rPr>
                <a:solidFill>
                  <a:srgbClr val="FF0000"/>
                </a:solidFill>
              </a:rPr>
              <a:t>$t4</a:t>
            </a:r>
            <a:r>
              <a:t>, 8($t0)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$t5, $t1, </a:t>
            </a:r>
            <a:r>
              <a:rPr>
                <a:solidFill>
                  <a:srgbClr val="FF0000"/>
                </a:solidFill>
              </a:rPr>
              <a:t>$t4</a:t>
            </a:r>
            <a:endParaRPr>
              <a:solidFill>
                <a:srgbClr val="FF0000"/>
              </a:solidFill>
            </a:endParaRP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sw	$t5, 16($t0)</a:t>
            </a:r>
          </a:p>
        </p:txBody>
      </p:sp>
      <p:sp>
        <p:nvSpPr>
          <p:cNvPr id="709" name="Shape 709"/>
          <p:cNvSpPr/>
          <p:nvPr/>
        </p:nvSpPr>
        <p:spPr>
          <a:xfrm>
            <a:off x="6926262" y="4284662"/>
            <a:ext cx="647701" cy="43180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10" name="Shape 710"/>
          <p:cNvSpPr/>
          <p:nvPr/>
        </p:nvSpPr>
        <p:spPr>
          <a:xfrm>
            <a:off x="7842250" y="4753768"/>
            <a:ext cx="647700" cy="43180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11" name="Shape 711"/>
          <p:cNvSpPr/>
          <p:nvPr/>
        </p:nvSpPr>
        <p:spPr>
          <a:xfrm>
            <a:off x="6926262" y="5364162"/>
            <a:ext cx="647701" cy="43180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12" name="Shape 712"/>
          <p:cNvSpPr/>
          <p:nvPr/>
        </p:nvSpPr>
        <p:spPr>
          <a:xfrm>
            <a:off x="7842250" y="5724525"/>
            <a:ext cx="647700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13" name="Shape 713"/>
          <p:cNvSpPr/>
          <p:nvPr/>
        </p:nvSpPr>
        <p:spPr>
          <a:xfrm>
            <a:off x="7564437" y="4530724"/>
            <a:ext cx="661037" cy="190502"/>
          </a:xfrm>
          <a:prstGeom prst="line">
            <a:avLst/>
          </a:prstGeom>
          <a:ln w="1905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4" name="Shape 714"/>
          <p:cNvSpPr/>
          <p:nvPr/>
        </p:nvSpPr>
        <p:spPr>
          <a:xfrm>
            <a:off x="7554912" y="5629275"/>
            <a:ext cx="288438" cy="288438"/>
          </a:xfrm>
          <a:prstGeom prst="line">
            <a:avLst/>
          </a:prstGeom>
          <a:ln w="1905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graphicFrame>
        <p:nvGraphicFramePr>
          <p:cNvPr id="715" name="Table 715"/>
          <p:cNvGraphicFramePr/>
          <p:nvPr/>
        </p:nvGraphicFramePr>
        <p:xfrm>
          <a:off x="563562" y="1041400"/>
          <a:ext cx="6096001" cy="3714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68312"/>
                <a:gridCol w="469900"/>
                <a:gridCol w="468312"/>
                <a:gridCol w="469900"/>
                <a:gridCol w="468312"/>
                <a:gridCol w="468312"/>
                <a:gridCol w="469900"/>
                <a:gridCol w="468312"/>
                <a:gridCol w="468312"/>
                <a:gridCol w="469900"/>
                <a:gridCol w="468312"/>
                <a:gridCol w="469900"/>
                <a:gridCol w="468312"/>
              </a:tblGrid>
              <a:tr h="3714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12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13</a:t>
                      </a:r>
                    </a:p>
                  </a:txBody>
                  <a:tcPr marL="45798" marR="45798" marT="45798" marB="45798" anchor="ctr" anchorCtr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716" name="Shape 716"/>
          <p:cNvSpPr/>
          <p:nvPr/>
        </p:nvSpPr>
        <p:spPr>
          <a:xfrm>
            <a:off x="6300787" y="1268412"/>
            <a:ext cx="2144922" cy="2590801"/>
          </a:xfrm>
          <a:prstGeom prst="rect">
            <a:avLst/>
          </a:prstGeom>
          <a:solidFill>
            <a:srgbClr val="ECEA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$t1, 0($t0)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</a:t>
            </a:r>
            <a:r>
              <a:rPr>
                <a:solidFill>
                  <a:srgbClr val="FF0000"/>
                </a:solidFill>
              </a:rPr>
              <a:t>$t2</a:t>
            </a:r>
            <a:r>
              <a:t>, 4($t0)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lw	</a:t>
            </a:r>
            <a:r>
              <a:rPr>
                <a:solidFill>
                  <a:srgbClr val="FF0000"/>
                </a:solidFill>
              </a:rPr>
              <a:t>$t4</a:t>
            </a:r>
            <a:r>
              <a:t>, 8($t0)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$t3, $t1, </a:t>
            </a:r>
            <a:r>
              <a:rPr>
                <a:solidFill>
                  <a:srgbClr val="FF0000"/>
                </a:solidFill>
              </a:rPr>
              <a:t>$t2</a:t>
            </a:r>
            <a:endParaRPr>
              <a:solidFill>
                <a:srgbClr val="FF0000"/>
              </a:solidFill>
            </a:endParaRP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sw	$t3, 12($t0)</a:t>
            </a: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	$t5, $t1, </a:t>
            </a:r>
            <a:r>
              <a:rPr>
                <a:solidFill>
                  <a:srgbClr val="FF0000"/>
                </a:solidFill>
              </a:rPr>
              <a:t>$t4</a:t>
            </a:r>
            <a:endParaRPr>
              <a:solidFill>
                <a:srgbClr val="FF0000"/>
              </a:solidFill>
            </a:endParaRPr>
          </a:p>
          <a:p>
            <a:pPr defTabSz="628650">
              <a:spcBef>
                <a:spcPts val="400"/>
              </a:spcBef>
              <a:defRPr sz="20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sw	$t5, 16($t0)</a:t>
            </a:r>
          </a:p>
        </p:txBody>
      </p:sp>
      <p:sp>
        <p:nvSpPr>
          <p:cNvPr id="717" name="Shape 717"/>
          <p:cNvSpPr/>
          <p:nvPr/>
        </p:nvSpPr>
        <p:spPr>
          <a:xfrm>
            <a:off x="6927850" y="1616075"/>
            <a:ext cx="647700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18" name="Shape 718"/>
          <p:cNvSpPr/>
          <p:nvPr/>
        </p:nvSpPr>
        <p:spPr>
          <a:xfrm>
            <a:off x="7842250" y="2335212"/>
            <a:ext cx="647700" cy="43180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19" name="Shape 719"/>
          <p:cNvSpPr/>
          <p:nvPr/>
        </p:nvSpPr>
        <p:spPr>
          <a:xfrm>
            <a:off x="7842250" y="3095625"/>
            <a:ext cx="647700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20" name="Shape 720"/>
          <p:cNvSpPr/>
          <p:nvPr/>
        </p:nvSpPr>
        <p:spPr>
          <a:xfrm>
            <a:off x="6927850" y="1976437"/>
            <a:ext cx="647700" cy="431801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21" name="Shape 721"/>
          <p:cNvSpPr/>
          <p:nvPr/>
        </p:nvSpPr>
        <p:spPr>
          <a:xfrm>
            <a:off x="7569199" y="1871662"/>
            <a:ext cx="436564" cy="436563"/>
          </a:xfrm>
          <a:prstGeom prst="line">
            <a:avLst/>
          </a:prstGeom>
          <a:ln w="1905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2" name="Shape 722"/>
          <p:cNvSpPr/>
          <p:nvPr/>
        </p:nvSpPr>
        <p:spPr>
          <a:xfrm>
            <a:off x="7497762" y="2330450"/>
            <a:ext cx="579439" cy="768836"/>
          </a:xfrm>
          <a:prstGeom prst="line">
            <a:avLst/>
          </a:prstGeom>
          <a:ln w="19050">
            <a:solidFill>
              <a:srgbClr val="FF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3" name="Shape 723"/>
          <p:cNvSpPr/>
          <p:nvPr/>
        </p:nvSpPr>
        <p:spPr>
          <a:xfrm>
            <a:off x="5386387" y="2228850"/>
            <a:ext cx="971551" cy="3328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fill="norm" stroke="1" extrusionOk="0">
                <a:moveTo>
                  <a:pt x="21344" y="21600"/>
                </a:moveTo>
                <a:cubicBezTo>
                  <a:pt x="10805" y="16957"/>
                  <a:pt x="267" y="12314"/>
                  <a:pt x="5" y="8714"/>
                </a:cubicBezTo>
                <a:cubicBezTo>
                  <a:pt x="-256" y="5114"/>
                  <a:pt x="9759" y="2557"/>
                  <a:pt x="19775" y="0"/>
                </a:cubicBezTo>
              </a:path>
            </a:pathLst>
          </a:custGeom>
          <a:ln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24" name="Shape 724"/>
          <p:cNvSpPr/>
          <p:nvPr/>
        </p:nvSpPr>
        <p:spPr>
          <a:xfrm>
            <a:off x="2849562" y="2066925"/>
            <a:ext cx="136526" cy="1063625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728" name="Group 728"/>
          <p:cNvGrpSpPr/>
          <p:nvPr/>
        </p:nvGrpSpPr>
        <p:grpSpPr>
          <a:xfrm>
            <a:off x="684212" y="1433512"/>
            <a:ext cx="5442062" cy="4787737"/>
            <a:chOff x="0" y="0"/>
            <a:chExt cx="5442061" cy="4787735"/>
          </a:xfrm>
        </p:grpSpPr>
        <p:sp>
          <p:nvSpPr>
            <p:cNvPr id="725" name="Shape 725"/>
            <p:cNvSpPr/>
            <p:nvPr/>
          </p:nvSpPr>
          <p:spPr>
            <a:xfrm flipH="1">
              <a:off x="5012035" y="0"/>
              <a:ext cx="1" cy="451575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4392453" y="4427549"/>
              <a:ext cx="1049609" cy="360187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11 cycles</a:t>
              </a:r>
            </a:p>
          </p:txBody>
        </p:sp>
        <p:sp>
          <p:nvSpPr>
            <p:cNvPr id="727" name="Shape 727"/>
            <p:cNvSpPr/>
            <p:nvPr/>
          </p:nvSpPr>
          <p:spPr>
            <a:xfrm>
              <a:off x="0" y="4291724"/>
              <a:ext cx="4919571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7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6" grpId="4"/>
      <p:bldP build="whole" bldLvl="1" animBg="1" rev="0" advAuto="0" spid="702" grpId="7"/>
      <p:bldP build="whole" bldLvl="1" animBg="1" rev="0" advAuto="0" spid="728" grpId="9"/>
      <p:bldP build="whole" bldLvl="1" animBg="1" rev="0" advAuto="0" spid="724" grpId="5"/>
      <p:bldP build="whole" bldLvl="1" animBg="1" rev="0" advAuto="0" spid="701" grpId="6"/>
      <p:bldP build="whole" bldLvl="1" animBg="1" rev="0" advAuto="0" spid="704" grpId="2"/>
      <p:bldP build="whole" bldLvl="1" animBg="1" rev="0" advAuto="0" spid="705" grpId="3"/>
      <p:bldP build="whole" bldLvl="1" animBg="1" rev="0" advAuto="0" spid="703" grpId="8"/>
      <p:bldP build="whole" bldLvl="1" animBg="1" rev="0" advAuto="0" spid="707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31" name="Shape 73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Control Hazards</a:t>
            </a:r>
          </a:p>
        </p:txBody>
      </p:sp>
      <p:sp>
        <p:nvSpPr>
          <p:cNvPr id="732" name="Shape 732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</a:pPr>
            <a:r>
              <a:t>Branch determines flow of control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Fetching next instruction depends on branch outcome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Pipeline can’t always fetch correct instruction</a:t>
            </a:r>
          </a:p>
          <a:p>
            <a:pPr lvl="2" marL="1143000" indent="-228600">
              <a:lnSpc>
                <a:spcPct val="90000"/>
              </a:lnSpc>
              <a:spcBef>
                <a:spcPts val="0"/>
              </a:spcBef>
              <a:defRPr sz="2400"/>
            </a:pPr>
            <a:r>
              <a:t>Still working on ID stage of branch</a:t>
            </a:r>
          </a:p>
          <a:p>
            <a:pPr>
              <a:lnSpc>
                <a:spcPct val="90000"/>
              </a:lnSpc>
            </a:pPr>
            <a:r>
              <a:t>In MIPS pipeline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Need to compare registers and compute target early in the pipeline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800"/>
            </a:pPr>
            <a:r>
              <a:t>Add hardware to do it in ID stage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35" name="Shape 73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Branch Scenario</a:t>
            </a:r>
          </a:p>
        </p:txBody>
      </p:sp>
      <p:pic>
        <p:nvPicPr>
          <p:cNvPr id="736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012" y="1628775"/>
            <a:ext cx="5553076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7812" y="2074862"/>
            <a:ext cx="3267076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6562" y="5641975"/>
            <a:ext cx="3324226" cy="733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87675" y="3500437"/>
            <a:ext cx="3319463" cy="449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275" y="2347912"/>
            <a:ext cx="1019175" cy="209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512" y="3070225"/>
            <a:ext cx="1038226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4787" y="5924550"/>
            <a:ext cx="923926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1550" y="2708275"/>
            <a:ext cx="3267075" cy="723900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Shape 744"/>
          <p:cNvSpPr/>
          <p:nvPr/>
        </p:nvSpPr>
        <p:spPr>
          <a:xfrm rot="5400000">
            <a:off x="-484188" y="4121150"/>
            <a:ext cx="2301876" cy="923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745" name="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26362" y="3825875"/>
            <a:ext cx="909638" cy="146685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Shape 746"/>
          <p:cNvSpPr/>
          <p:nvPr/>
        </p:nvSpPr>
        <p:spPr>
          <a:xfrm>
            <a:off x="7235825" y="1557337"/>
            <a:ext cx="1728788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When is the branch decision made?</a:t>
            </a:r>
          </a:p>
        </p:txBody>
      </p:sp>
      <p:sp>
        <p:nvSpPr>
          <p:cNvPr id="747" name="Shape 747"/>
          <p:cNvSpPr/>
          <p:nvPr/>
        </p:nvSpPr>
        <p:spPr>
          <a:xfrm>
            <a:off x="4641850" y="1963737"/>
            <a:ext cx="2535238" cy="901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787" y="1689"/>
                  <a:pt x="9974" y="3378"/>
                  <a:pt x="6374" y="6978"/>
                </a:cubicBezTo>
                <a:cubicBezTo>
                  <a:pt x="2774" y="10578"/>
                  <a:pt x="1387" y="16089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8" name="Shape 748"/>
          <p:cNvSpPr/>
          <p:nvPr/>
        </p:nvSpPr>
        <p:spPr>
          <a:xfrm>
            <a:off x="250825" y="3825875"/>
            <a:ext cx="99536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Branch Taken</a:t>
            </a:r>
          </a:p>
        </p:txBody>
      </p:sp>
      <p:pic>
        <p:nvPicPr>
          <p:cNvPr id="749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3700" y="3384550"/>
            <a:ext cx="3267075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5375" y="4149725"/>
            <a:ext cx="3267075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9112" y="4883150"/>
            <a:ext cx="3267076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35375" y="4292600"/>
            <a:ext cx="3319463" cy="449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56100" y="4995862"/>
            <a:ext cx="3319463" cy="449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8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Class="entr" nodeType="after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2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6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Class="entr" nodeType="after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0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2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4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path" nodeType="clickEffect" presetSubtype="0" presetID="-1" grpId="13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6812 -0.006253" origin="layout" pathEditMode="relative">
                                      <p:cBhvr>
                                        <p:cTn id="58" dur="2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Class="entr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2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Class="entr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6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Class="entr" nodeType="after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0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xit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4" dur="500" fill="hold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Class="exit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8" dur="500" fill="hold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Class="exit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2" dur="500" fill="hold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1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5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4" grpId="7"/>
      <p:bldP build="whole" bldLvl="1" animBg="1" rev="0" advAuto="0" spid="739" grpId="20"/>
      <p:bldP build="whole" bldLvl="1" animBg="1" rev="0" advAuto="0" spid="748" grpId="6"/>
      <p:bldP build="whole" bldLvl="1" animBg="1" rev="0" advAuto="0" spid="741" grpId="2"/>
      <p:bldP build="whole" bldLvl="1" animBg="1" rev="0" advAuto="0" spid="736" grpId="5"/>
      <p:bldP build="whole" bldLvl="1" animBg="1" rev="0" advAuto="0" spid="751" grpId="16"/>
      <p:bldP build="whole" bldLvl="1" animBg="1" rev="0" advAuto="0" spid="740" grpId="1"/>
      <p:bldP build="whole" bldLvl="1" animBg="1" rev="0" advAuto="0" spid="751" grpId="19"/>
      <p:bldP build="whole" bldLvl="1" animBg="1" rev="0" advAuto="0" spid="747" grpId="12"/>
      <p:bldP build="whole" bldLvl="1" animBg="1" rev="0" advAuto="0" spid="749" grpId="14"/>
      <p:bldP build="whole" bldLvl="1" animBg="1" rev="0" advAuto="0" spid="749" grpId="17"/>
      <p:bldP build="whole" bldLvl="1" animBg="1" rev="0" advAuto="0" spid="753" grpId="22"/>
      <p:bldP build="whole" bldLvl="1" animBg="1" rev="0" advAuto="0" spid="745" grpId="10"/>
      <p:bldP build="whole" bldLvl="1" animBg="1" rev="0" advAuto="0" spid="752" grpId="21"/>
      <p:bldP build="whole" bldLvl="1" animBg="1" rev="0" advAuto="0" spid="746" grpId="11"/>
      <p:bldP build="whole" bldLvl="1" animBg="1" rev="0" advAuto="0" spid="743" grpId="4"/>
      <p:bldP build="whole" bldLvl="1" animBg="1" rev="0" advAuto="0" spid="750" grpId="15"/>
      <p:bldP build="whole" bldLvl="1" animBg="1" rev="0" advAuto="0" spid="750" grpId="18"/>
      <p:bldP build="whole" bldLvl="1" animBg="1" rev="0" advAuto="0" spid="738" grpId="9"/>
      <p:bldP build="whole" bldLvl="1" animBg="1" rev="0" advAuto="0" spid="737" grpId="3"/>
      <p:bldP build="whole" bldLvl="1" animBg="1" rev="0" advAuto="0" spid="742" grpId="8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756" name="f04-31-P374493.png" descr="f04-31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3559175"/>
            <a:ext cx="6042026" cy="2317750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Shape 75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Stall on Branch (Improved)</a:t>
            </a:r>
          </a:p>
        </p:txBody>
      </p:sp>
      <p:sp>
        <p:nvSpPr>
          <p:cNvPr id="758" name="Shape 758"/>
          <p:cNvSpPr/>
          <p:nvPr>
            <p:ph type="body" sz="quarter" idx="4294967295"/>
          </p:nvPr>
        </p:nvSpPr>
        <p:spPr>
          <a:xfrm>
            <a:off x="684212" y="1125537"/>
            <a:ext cx="8270876" cy="13065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899" indent="-342899">
              <a:defRPr sz="2400"/>
            </a:lvl1pPr>
          </a:lstStyle>
          <a:p>
            <a:pPr/>
            <a:r>
              <a:t>Assume enough extra hardware to test registers, calculate the branch address, and update the PC during the second stage (ID stage)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61" name="Shape 76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Branch Prediction</a:t>
            </a:r>
          </a:p>
        </p:txBody>
      </p:sp>
      <p:sp>
        <p:nvSpPr>
          <p:cNvPr id="762" name="Shape 762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Longer pipelines can’t readily determine branch outcome early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Stall penalty becomes unacceptable</a:t>
            </a:r>
          </a:p>
          <a:p>
            <a:pPr/>
            <a:r>
              <a:t>Predict outcome of branch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Only stall if prediction is wrong</a:t>
            </a:r>
          </a:p>
          <a:p>
            <a:pPr/>
            <a:r>
              <a:t>In MIPS pipeline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Can predict branches not taken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Fetch instruction after branch, with no delay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765" name="f04-32-P374493.png" descr="f04-32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1412" y="1268412"/>
            <a:ext cx="6035676" cy="4979988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Shape 76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MIPS with Predict Not Taken</a:t>
            </a:r>
          </a:p>
        </p:txBody>
      </p:sp>
      <p:sp>
        <p:nvSpPr>
          <p:cNvPr id="767" name="Shape 767"/>
          <p:cNvSpPr/>
          <p:nvPr/>
        </p:nvSpPr>
        <p:spPr>
          <a:xfrm>
            <a:off x="755650" y="2133600"/>
            <a:ext cx="1295400" cy="6268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Prediction correct</a:t>
            </a:r>
          </a:p>
        </p:txBody>
      </p:sp>
      <p:sp>
        <p:nvSpPr>
          <p:cNvPr id="768" name="Shape 768"/>
          <p:cNvSpPr/>
          <p:nvPr/>
        </p:nvSpPr>
        <p:spPr>
          <a:xfrm>
            <a:off x="755650" y="4797425"/>
            <a:ext cx="1295400" cy="6268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Prediction incorrect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75" name="f04-02-P374493.png" descr="f04-02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112" y="1125537"/>
            <a:ext cx="7007226" cy="52705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Control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71" name="Shape 77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More-Realistic Branch Prediction</a:t>
            </a:r>
          </a:p>
        </p:txBody>
      </p:sp>
      <p:sp>
        <p:nvSpPr>
          <p:cNvPr id="772" name="Shape 772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Static branch prediction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Based on typical branch behavior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Example: loop and if-statement branches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Predict backward branches taken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Predict forward branches not taken</a:t>
            </a:r>
          </a:p>
          <a:p>
            <a:pPr>
              <a:spcBef>
                <a:spcPts val="600"/>
              </a:spcBef>
              <a:defRPr sz="2800"/>
            </a:pPr>
            <a:r>
              <a:t>Dynamic branch prediction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Hardware measures actual branch behavior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e.g., record recent history of each branch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400"/>
            </a:pPr>
            <a:r>
              <a:t>Assume future behavior will continue the trend</a:t>
            </a:r>
          </a:p>
          <a:p>
            <a:pPr lvl="2" marL="1143000" indent="-228600">
              <a:spcBef>
                <a:spcPts val="0"/>
              </a:spcBef>
              <a:defRPr sz="2000"/>
            </a:pPr>
            <a:r>
              <a:t>When wrong, stall while re-fetching, and update history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Delayed Branch</a:t>
            </a:r>
          </a:p>
        </p:txBody>
      </p:sp>
      <p:sp>
        <p:nvSpPr>
          <p:cNvPr id="775" name="Shape 775"/>
          <p:cNvSpPr/>
          <p:nvPr>
            <p:ph type="body" sz="half" idx="4294967295"/>
          </p:nvPr>
        </p:nvSpPr>
        <p:spPr>
          <a:xfrm>
            <a:off x="684212" y="938212"/>
            <a:ext cx="8270876" cy="21034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Always execute the next sequential instruction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i.e., taken branch is always delayed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The delay is hidden by rearrangement</a:t>
            </a:r>
          </a:p>
        </p:txBody>
      </p:sp>
      <p:sp>
        <p:nvSpPr>
          <p:cNvPr id="776" name="Shape 776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777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9512" y="2982912"/>
            <a:ext cx="5553076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5862" y="5503862"/>
            <a:ext cx="3324226" cy="733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1312" y="3429000"/>
            <a:ext cx="3267076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0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1775" y="3703637"/>
            <a:ext cx="1019175" cy="209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7012" y="4424362"/>
            <a:ext cx="1038226" cy="20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8287" y="5786437"/>
            <a:ext cx="923926" cy="19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3462" y="4064000"/>
            <a:ext cx="3267076" cy="723900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Shape 784"/>
          <p:cNvSpPr/>
          <p:nvPr/>
        </p:nvSpPr>
        <p:spPr>
          <a:xfrm rot="5400000">
            <a:off x="345281" y="4761706"/>
            <a:ext cx="977901" cy="87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3009" y="0"/>
                </a:lnTo>
                <a:lnTo>
                  <a:pt x="13009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85" name="Shape 785"/>
          <p:cNvSpPr/>
          <p:nvPr/>
        </p:nvSpPr>
        <p:spPr>
          <a:xfrm>
            <a:off x="314325" y="4640262"/>
            <a:ext cx="99536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Branch Taken</a:t>
            </a:r>
          </a:p>
        </p:txBody>
      </p:sp>
      <p:pic>
        <p:nvPicPr>
          <p:cNvPr id="786" name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59100" y="4910137"/>
            <a:ext cx="3319463" cy="449263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Shape 787"/>
          <p:cNvSpPr/>
          <p:nvPr/>
        </p:nvSpPr>
        <p:spPr>
          <a:xfrm rot="16200000">
            <a:off x="5738167" y="3351649"/>
            <a:ext cx="4794459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MIPS Solution to Control Hazard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03468 C 0.000000 0.126733 0.010505 0.152658 0.025307 0.172767 C 0.040108 0.192875 0.059206 0.207168 0.076391 0.207168 L 0.152951 0.207168" origin="layout" pathEditMode="relative">
                                      <p:cBhvr>
                                        <p:cTn id="6" dur="2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1556 0.206724" origin="layout" pathEditMode="relative">
                                      <p:cBhvr>
                                        <p:cTn id="9" dur="2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2" dur="500" fill="hold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path" nodeType="withEffect" presetSubtype="0" presetID="-1" grpId="4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75169 -0.003926" origin="layout" pathEditMode="relative">
                                      <p:cBhvr>
                                        <p:cTn id="16" dur="2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1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7" grpId="5"/>
      <p:bldP build="whole" bldLvl="1" animBg="1" rev="0" advAuto="0" spid="786" grpId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90" name="Shape 790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Pipeline Summary</a:t>
            </a:r>
          </a:p>
        </p:txBody>
      </p:sp>
      <p:sp>
        <p:nvSpPr>
          <p:cNvPr id="791" name="Shape 791"/>
          <p:cNvSpPr/>
          <p:nvPr>
            <p:ph type="body" idx="4294967295"/>
          </p:nvPr>
        </p:nvSpPr>
        <p:spPr>
          <a:xfrm>
            <a:off x="684212" y="1844675"/>
            <a:ext cx="8270876" cy="439261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Pipelining improves performance by increasing instruction throughput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Executes multiple instructions in parallel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Each instruction has the same latency</a:t>
            </a:r>
          </a:p>
          <a:p>
            <a:pPr/>
            <a:r>
              <a:t>Subject to hazards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Structure, data, control</a:t>
            </a:r>
          </a:p>
          <a:p>
            <a:pPr/>
            <a:r>
              <a:t>Instruction set design affects complexity of pipeline implementation</a:t>
            </a:r>
          </a:p>
        </p:txBody>
      </p:sp>
      <p:sp>
        <p:nvSpPr>
          <p:cNvPr id="792" name="Shape 792"/>
          <p:cNvSpPr/>
          <p:nvPr/>
        </p:nvSpPr>
        <p:spPr>
          <a:xfrm>
            <a:off x="684212" y="1258887"/>
            <a:ext cx="2758937" cy="5105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ECEAA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The BIG Picture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795" name="f04-33-P374493.png" descr="f04-33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987" y="1196975"/>
            <a:ext cx="7146926" cy="516890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Shape 79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MIPS Pipelined Datapath</a:t>
            </a:r>
          </a:p>
        </p:txBody>
      </p:sp>
      <p:sp>
        <p:nvSpPr>
          <p:cNvPr id="797" name="Shape 797"/>
          <p:cNvSpPr/>
          <p:nvPr/>
        </p:nvSpPr>
        <p:spPr>
          <a:xfrm rot="5400000">
            <a:off x="7073790" y="1719547"/>
            <a:ext cx="3789758" cy="3506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ECEAAC"/>
                </a:solidFill>
              </a:defRPr>
            </a:lvl1pPr>
          </a:lstStyle>
          <a:p>
            <a:pPr/>
            <a:r>
              <a:t>§4.6 Pipelined Datapath and Control</a:t>
            </a:r>
          </a:p>
        </p:txBody>
      </p:sp>
      <p:grpSp>
        <p:nvGrpSpPr>
          <p:cNvPr id="801" name="Group 801"/>
          <p:cNvGrpSpPr/>
          <p:nvPr/>
        </p:nvGrpSpPr>
        <p:grpSpPr>
          <a:xfrm>
            <a:off x="2124075" y="4765675"/>
            <a:ext cx="1312863" cy="722313"/>
            <a:chOff x="0" y="0"/>
            <a:chExt cx="1312862" cy="722312"/>
          </a:xfrm>
        </p:grpSpPr>
        <p:sp>
          <p:nvSpPr>
            <p:cNvPr id="798" name="Shape 798"/>
            <p:cNvSpPr/>
            <p:nvPr/>
          </p:nvSpPr>
          <p:spPr>
            <a:xfrm>
              <a:off x="0" y="392112"/>
              <a:ext cx="571501" cy="330201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799" name="Shape 799"/>
            <p:cNvSpPr/>
            <p:nvPr/>
          </p:nvSpPr>
          <p:spPr>
            <a:xfrm flipH="1">
              <a:off x="647700" y="0"/>
              <a:ext cx="665163" cy="5064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0" y="392112"/>
              <a:ext cx="571501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WB</a:t>
              </a:r>
            </a:p>
          </p:txBody>
        </p:sp>
      </p:grpSp>
      <p:grpSp>
        <p:nvGrpSpPr>
          <p:cNvPr id="805" name="Group 805"/>
          <p:cNvGrpSpPr/>
          <p:nvPr/>
        </p:nvGrpSpPr>
        <p:grpSpPr>
          <a:xfrm>
            <a:off x="395287" y="4067177"/>
            <a:ext cx="998552" cy="555623"/>
            <a:chOff x="0" y="0"/>
            <a:chExt cx="998550" cy="555622"/>
          </a:xfrm>
        </p:grpSpPr>
        <p:sp>
          <p:nvSpPr>
            <p:cNvPr id="802" name="Shape 802"/>
            <p:cNvSpPr/>
            <p:nvPr/>
          </p:nvSpPr>
          <p:spPr>
            <a:xfrm>
              <a:off x="0" y="225422"/>
              <a:ext cx="650875" cy="330201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803" name="Shape 803"/>
            <p:cNvSpPr/>
            <p:nvPr/>
          </p:nvSpPr>
          <p:spPr>
            <a:xfrm flipH="1">
              <a:off x="727081" y="-1"/>
              <a:ext cx="271470" cy="3397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0" y="225422"/>
              <a:ext cx="650875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/>
              </a:lvl1pPr>
            </a:lstStyle>
            <a:p>
              <a:pPr/>
              <a:r>
                <a:t>MEM</a:t>
              </a:r>
            </a:p>
          </p:txBody>
        </p:sp>
      </p:grpSp>
      <p:sp>
        <p:nvSpPr>
          <p:cNvPr id="806" name="Shape 806"/>
          <p:cNvSpPr/>
          <p:nvPr/>
        </p:nvSpPr>
        <p:spPr>
          <a:xfrm>
            <a:off x="201612" y="4786312"/>
            <a:ext cx="1512888" cy="893587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Right-to-left flow leads to hazards</a:t>
            </a:r>
          </a:p>
        </p:txBody>
      </p:sp>
      <p:grpSp>
        <p:nvGrpSpPr>
          <p:cNvPr id="811" name="Group 811"/>
          <p:cNvGrpSpPr/>
          <p:nvPr/>
        </p:nvGrpSpPr>
        <p:grpSpPr>
          <a:xfrm>
            <a:off x="2508250" y="1416049"/>
            <a:ext cx="2329869" cy="5197688"/>
            <a:chOff x="0" y="0"/>
            <a:chExt cx="2329868" cy="5197686"/>
          </a:xfrm>
        </p:grpSpPr>
        <p:sp>
          <p:nvSpPr>
            <p:cNvPr id="807" name="Shape 807"/>
            <p:cNvSpPr/>
            <p:nvPr/>
          </p:nvSpPr>
          <p:spPr>
            <a:xfrm>
              <a:off x="0" y="0"/>
              <a:ext cx="1470680" cy="541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Source for</a:t>
              </a:r>
            </a:p>
            <a:p>
              <a:pPr/>
              <a:r>
                <a:t>Control Hazard</a:t>
              </a:r>
            </a:p>
          </p:txBody>
        </p:sp>
        <p:sp>
          <p:nvSpPr>
            <p:cNvPr id="808" name="Shape 808"/>
            <p:cNvSpPr/>
            <p:nvPr/>
          </p:nvSpPr>
          <p:spPr>
            <a:xfrm>
              <a:off x="1118745" y="4655694"/>
              <a:ext cx="1211124" cy="541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Source for</a:t>
              </a:r>
            </a:p>
            <a:p>
              <a:pPr/>
              <a:r>
                <a:t>data Hazard</a:t>
              </a:r>
            </a:p>
          </p:txBody>
        </p:sp>
        <p:sp>
          <p:nvSpPr>
            <p:cNvPr id="809" name="Shape 809"/>
            <p:cNvSpPr/>
            <p:nvPr/>
          </p:nvSpPr>
          <p:spPr>
            <a:xfrm flipH="1" flipV="1">
              <a:off x="1206274" y="4611975"/>
              <a:ext cx="983884" cy="158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0" name="Shape 810"/>
            <p:cNvSpPr/>
            <p:nvPr/>
          </p:nvSpPr>
          <p:spPr>
            <a:xfrm flipH="1" flipV="1">
              <a:off x="134863" y="583055"/>
              <a:ext cx="983883" cy="158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1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14" name="f04-35-P374493.png" descr="f04-35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2492375"/>
            <a:ext cx="7993063" cy="3681413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Shape 81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Pipeline registers</a:t>
            </a:r>
          </a:p>
        </p:txBody>
      </p:sp>
      <p:sp>
        <p:nvSpPr>
          <p:cNvPr id="816" name="Shape 816"/>
          <p:cNvSpPr/>
          <p:nvPr>
            <p:ph type="body" sz="quarter" idx="4294967295"/>
          </p:nvPr>
        </p:nvSpPr>
        <p:spPr>
          <a:xfrm>
            <a:off x="684212" y="928687"/>
            <a:ext cx="8351838" cy="13065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 marL="742950" indent="-285750">
              <a:spcBef>
                <a:spcPts val="0"/>
              </a:spcBef>
              <a:buClr>
                <a:srgbClr val="91AFBF"/>
              </a:buClr>
              <a:defRPr sz="2800"/>
            </a:lvl2pPr>
          </a:lstStyle>
          <a:p>
            <a:pPr/>
            <a:r>
              <a:t>Need registers between stages</a:t>
            </a:r>
          </a:p>
          <a:p>
            <a:pPr lvl="1"/>
            <a:r>
              <a:t>To hold information produced in previous cycle</a:t>
            </a:r>
          </a:p>
        </p:txBody>
      </p:sp>
      <p:pic>
        <p:nvPicPr>
          <p:cNvPr id="81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375" y="5286375"/>
            <a:ext cx="909638" cy="1466850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Shape 818"/>
          <p:cNvSpPr/>
          <p:nvPr/>
        </p:nvSpPr>
        <p:spPr>
          <a:xfrm>
            <a:off x="2332037" y="6157912"/>
            <a:ext cx="2816226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What is the size of the pipeline registers?</a:t>
            </a:r>
          </a:p>
        </p:txBody>
      </p:sp>
      <p:sp>
        <p:nvSpPr>
          <p:cNvPr id="819" name="Shape 819"/>
          <p:cNvSpPr/>
          <p:nvPr/>
        </p:nvSpPr>
        <p:spPr>
          <a:xfrm>
            <a:off x="2659062" y="4541837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32</a:t>
            </a:r>
          </a:p>
        </p:txBody>
      </p:sp>
      <p:sp>
        <p:nvSpPr>
          <p:cNvPr id="820" name="Shape 820"/>
          <p:cNvSpPr/>
          <p:nvPr/>
        </p:nvSpPr>
        <p:spPr>
          <a:xfrm>
            <a:off x="2670175" y="3241675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32</a:t>
            </a:r>
          </a:p>
        </p:txBody>
      </p:sp>
      <p:sp>
        <p:nvSpPr>
          <p:cNvPr id="821" name="Shape 821"/>
          <p:cNvSpPr/>
          <p:nvPr/>
        </p:nvSpPr>
        <p:spPr>
          <a:xfrm flipH="1" flipV="1">
            <a:off x="3014662" y="2214562"/>
            <a:ext cx="11113" cy="500063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22" name="Shape 822"/>
          <p:cNvSpPr/>
          <p:nvPr/>
        </p:nvSpPr>
        <p:spPr>
          <a:xfrm>
            <a:off x="2643187" y="1947862"/>
            <a:ext cx="100390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32+32 = 64</a:t>
            </a:r>
          </a:p>
        </p:txBody>
      </p:sp>
      <p:sp>
        <p:nvSpPr>
          <p:cNvPr id="823" name="Shape 823"/>
          <p:cNvSpPr/>
          <p:nvPr/>
        </p:nvSpPr>
        <p:spPr>
          <a:xfrm>
            <a:off x="4503737" y="3252787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32</a:t>
            </a:r>
          </a:p>
        </p:txBody>
      </p:sp>
      <p:sp>
        <p:nvSpPr>
          <p:cNvPr id="824" name="Shape 824"/>
          <p:cNvSpPr/>
          <p:nvPr/>
        </p:nvSpPr>
        <p:spPr>
          <a:xfrm>
            <a:off x="4503737" y="4010025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32</a:t>
            </a:r>
          </a:p>
        </p:txBody>
      </p:sp>
      <p:sp>
        <p:nvSpPr>
          <p:cNvPr id="825" name="Shape 825"/>
          <p:cNvSpPr/>
          <p:nvPr/>
        </p:nvSpPr>
        <p:spPr>
          <a:xfrm>
            <a:off x="4503737" y="4581525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32</a:t>
            </a:r>
          </a:p>
        </p:txBody>
      </p:sp>
      <p:sp>
        <p:nvSpPr>
          <p:cNvPr id="826" name="Shape 826"/>
          <p:cNvSpPr/>
          <p:nvPr/>
        </p:nvSpPr>
        <p:spPr>
          <a:xfrm>
            <a:off x="4503737" y="5510212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32</a:t>
            </a:r>
          </a:p>
        </p:txBody>
      </p:sp>
      <p:sp>
        <p:nvSpPr>
          <p:cNvPr id="827" name="Shape 827"/>
          <p:cNvSpPr/>
          <p:nvPr/>
        </p:nvSpPr>
        <p:spPr>
          <a:xfrm flipH="1" flipV="1">
            <a:off x="4664075" y="2143124"/>
            <a:ext cx="265113" cy="458789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28" name="Shape 828"/>
          <p:cNvSpPr/>
          <p:nvPr/>
        </p:nvSpPr>
        <p:spPr>
          <a:xfrm>
            <a:off x="4357687" y="1914525"/>
            <a:ext cx="9889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32x4 = 128</a:t>
            </a:r>
          </a:p>
        </p:txBody>
      </p:sp>
      <p:sp>
        <p:nvSpPr>
          <p:cNvPr id="829" name="Shape 829"/>
          <p:cNvSpPr/>
          <p:nvPr/>
        </p:nvSpPr>
        <p:spPr>
          <a:xfrm>
            <a:off x="6146800" y="3438525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32</a:t>
            </a:r>
          </a:p>
        </p:txBody>
      </p:sp>
      <p:sp>
        <p:nvSpPr>
          <p:cNvPr id="830" name="Shape 830"/>
          <p:cNvSpPr/>
          <p:nvPr/>
        </p:nvSpPr>
        <p:spPr>
          <a:xfrm>
            <a:off x="6218237" y="4552950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32</a:t>
            </a:r>
          </a:p>
        </p:txBody>
      </p:sp>
      <p:sp>
        <p:nvSpPr>
          <p:cNvPr id="831" name="Shape 831"/>
          <p:cNvSpPr/>
          <p:nvPr/>
        </p:nvSpPr>
        <p:spPr>
          <a:xfrm>
            <a:off x="6218237" y="5168900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32</a:t>
            </a:r>
          </a:p>
        </p:txBody>
      </p:sp>
      <p:sp>
        <p:nvSpPr>
          <p:cNvPr id="832" name="Shape 832"/>
          <p:cNvSpPr/>
          <p:nvPr/>
        </p:nvSpPr>
        <p:spPr>
          <a:xfrm>
            <a:off x="6218237" y="4152900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01</a:t>
            </a:r>
          </a:p>
        </p:txBody>
      </p:sp>
      <p:sp>
        <p:nvSpPr>
          <p:cNvPr id="833" name="Shape 833"/>
          <p:cNvSpPr/>
          <p:nvPr/>
        </p:nvSpPr>
        <p:spPr>
          <a:xfrm flipH="1" flipV="1">
            <a:off x="6305549" y="2170112"/>
            <a:ext cx="263526" cy="460376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34" name="Shape 834"/>
          <p:cNvSpPr/>
          <p:nvPr/>
        </p:nvSpPr>
        <p:spPr>
          <a:xfrm>
            <a:off x="5997575" y="1943100"/>
            <a:ext cx="119160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32x3 + 1 = 97</a:t>
            </a:r>
          </a:p>
        </p:txBody>
      </p:sp>
      <p:sp>
        <p:nvSpPr>
          <p:cNvPr id="835" name="Shape 835"/>
          <p:cNvSpPr/>
          <p:nvPr/>
        </p:nvSpPr>
        <p:spPr>
          <a:xfrm>
            <a:off x="7742237" y="5402262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32</a:t>
            </a:r>
          </a:p>
        </p:txBody>
      </p:sp>
      <p:sp>
        <p:nvSpPr>
          <p:cNvPr id="836" name="Shape 836"/>
          <p:cNvSpPr/>
          <p:nvPr/>
        </p:nvSpPr>
        <p:spPr>
          <a:xfrm>
            <a:off x="7773987" y="4295775"/>
            <a:ext cx="2736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32</a:t>
            </a:r>
          </a:p>
        </p:txBody>
      </p:sp>
      <p:sp>
        <p:nvSpPr>
          <p:cNvPr id="837" name="Shape 837"/>
          <p:cNvSpPr/>
          <p:nvPr/>
        </p:nvSpPr>
        <p:spPr>
          <a:xfrm flipV="1">
            <a:off x="8124824" y="2295524"/>
            <a:ext cx="4764" cy="392114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38" name="Shape 838"/>
          <p:cNvSpPr/>
          <p:nvPr/>
        </p:nvSpPr>
        <p:spPr>
          <a:xfrm>
            <a:off x="7794625" y="2000250"/>
            <a:ext cx="105330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32 +32 = 64</a:t>
            </a:r>
          </a:p>
        </p:txBody>
      </p:sp>
      <p:sp>
        <p:nvSpPr>
          <p:cNvPr id="839" name="Shape 839"/>
          <p:cNvSpPr/>
          <p:nvPr/>
        </p:nvSpPr>
        <p:spPr>
          <a:xfrm>
            <a:off x="6804025" y="333375"/>
            <a:ext cx="1944688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We may need to update the sizes as we proceed!!!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8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2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6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0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5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9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3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7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1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5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0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4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8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2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6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Class="entr" nodeType="after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click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5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Class="entr" nodeType="after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9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Subtype="4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3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Class="entr" nodeType="afterEffect" presetSubtype="4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97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nodeType="click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7" grpId="21"/>
      <p:bldP build="whole" bldLvl="1" animBg="1" rev="0" advAuto="0" spid="824" grpId="9"/>
      <p:bldP build="whole" bldLvl="1" animBg="1" rev="0" advAuto="0" spid="832" grpId="15"/>
      <p:bldP build="whole" bldLvl="1" animBg="1" rev="0" advAuto="0" spid="818" grpId="1"/>
      <p:bldP build="whole" bldLvl="1" animBg="1" rev="0" advAuto="0" spid="820" grpId="4"/>
      <p:bldP build="whole" bldLvl="1" animBg="1" rev="0" advAuto="0" spid="834" grpId="18"/>
      <p:bldP build="whole" bldLvl="1" animBg="1" rev="0" advAuto="0" spid="830" grpId="14"/>
      <p:bldP build="whole" bldLvl="1" animBg="1" rev="0" advAuto="0" spid="839" grpId="23"/>
      <p:bldP build="whole" bldLvl="1" animBg="1" rev="0" advAuto="0" spid="819" grpId="3"/>
      <p:bldP build="whole" bldLvl="1" animBg="1" rev="0" advAuto="0" spid="826" grpId="7"/>
      <p:bldP build="whole" bldLvl="1" animBg="1" rev="0" advAuto="0" spid="817" grpId="2"/>
      <p:bldP build="whole" bldLvl="1" animBg="1" rev="0" advAuto="0" spid="836" grpId="19"/>
      <p:bldP build="whole" bldLvl="1" animBg="1" rev="0" advAuto="0" spid="825" grpId="8"/>
      <p:bldP build="whole" bldLvl="1" animBg="1" rev="0" advAuto="0" spid="838" grpId="22"/>
      <p:bldP build="whole" bldLvl="1" animBg="1" rev="0" advAuto="0" spid="831" grpId="13"/>
      <p:bldP build="whole" bldLvl="1" animBg="1" rev="0" advAuto="0" spid="829" grpId="16"/>
      <p:bldP build="whole" bldLvl="1" animBg="1" rev="0" advAuto="0" spid="823" grpId="10"/>
      <p:bldP build="whole" bldLvl="1" animBg="1" rev="0" advAuto="0" spid="833" grpId="17"/>
      <p:bldP build="whole" bldLvl="1" animBg="1" rev="0" advAuto="0" spid="821" grpId="5"/>
      <p:bldP build="whole" bldLvl="1" animBg="1" rev="0" advAuto="0" spid="828" grpId="12"/>
      <p:bldP build="whole" bldLvl="1" animBg="1" rev="0" advAuto="0" spid="822" grpId="6"/>
      <p:bldP build="whole" bldLvl="1" animBg="1" rev="0" advAuto="0" spid="827" grpId="11"/>
      <p:bldP build="whole" bldLvl="1" animBg="1" rev="0" advAuto="0" spid="835" grpId="2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42" name="Shape 842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Pipeline Operation</a:t>
            </a:r>
          </a:p>
        </p:txBody>
      </p:sp>
      <p:sp>
        <p:nvSpPr>
          <p:cNvPr id="843" name="Shape 843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Cycle-by-cycle flow of instructions through the pipelined datapath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“Single-clock-cycle” pipeline diagram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Shows pipeline usage in a single cycle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Highlight resources used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c.f. “multi-clock-cycle” diagram</a:t>
            </a:r>
          </a:p>
          <a:p>
            <a:pPr lvl="2" marL="1143000" indent="-228600">
              <a:spcBef>
                <a:spcPts val="0"/>
              </a:spcBef>
              <a:defRPr sz="2400"/>
            </a:pPr>
            <a:r>
              <a:t>Graph of operation over time</a:t>
            </a:r>
          </a:p>
          <a:p>
            <a:pPr/>
            <a:r>
              <a:t>We’ll look at “single-clock-cycle” diagrams for load &amp; store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46" name="f04-36-P374493-IF.png" descr="f04-36-P374493-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12" y="1420812"/>
            <a:ext cx="8186738" cy="4395788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Shape 84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IF for Load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50" name="f04-36-P374493-ID.png" descr="f04-36-P374493-I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12" y="1452562"/>
            <a:ext cx="8183563" cy="4383088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Shape 85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ID for Load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54" name="f04-37-P374493.png" descr="f04-37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1341437"/>
            <a:ext cx="8137525" cy="4462463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Shape 85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EX for Load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58" name="f04-38-P374493-MEM.png" descr="f04-38-P374493-M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137" y="1463675"/>
            <a:ext cx="8183563" cy="4425950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Shape 85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MEM for Load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9" name="Shape 7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Logic Design Basics</a:t>
            </a:r>
          </a:p>
        </p:txBody>
      </p:sp>
      <p:sp>
        <p:nvSpPr>
          <p:cNvPr id="80" name="Shape 80"/>
          <p:cNvSpPr/>
          <p:nvPr/>
        </p:nvSpPr>
        <p:spPr>
          <a:xfrm rot="5400000">
            <a:off x="7334426" y="1458912"/>
            <a:ext cx="3268487" cy="3506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ECEAAC"/>
                </a:solidFill>
              </a:defRPr>
            </a:lvl1pPr>
          </a:lstStyle>
          <a:p>
            <a:pPr/>
            <a:r>
              <a:t>§4.2 Logic Design Conventions</a:t>
            </a:r>
          </a:p>
        </p:txBody>
      </p:sp>
      <p:sp>
        <p:nvSpPr>
          <p:cNvPr id="81" name="Shape 81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Information encoded in binary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Low voltage = 0, High voltage = 1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One wire per bit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Multi-bit data encoded on multi-wire buses</a:t>
            </a:r>
          </a:p>
          <a:p>
            <a:pPr/>
            <a:r>
              <a:t>Combinational element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Operate on data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Output is a function of input</a:t>
            </a:r>
          </a:p>
          <a:p>
            <a:pPr/>
            <a:r>
              <a:t>State (sequential) elements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Store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62" name="f04-38-P374493-WB.png" descr="f04-38-P374493-WB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" y="1511300"/>
            <a:ext cx="8191500" cy="431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Shape 86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WB for Load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66" name="f04-39-P374493.png" descr="f04-39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1346200"/>
            <a:ext cx="8137525" cy="4470400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Shape 86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EX for Store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70" name="f04-40-P374493-MEM.png" descr="f04-40-P374493-M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1414462"/>
            <a:ext cx="8183563" cy="4425951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Shape 87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MEM for Store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74" name="f04-40-P374493-WB.png" descr="f04-40-P374493-WB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" y="1520825"/>
            <a:ext cx="8191500" cy="4281488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Shape 87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WB for Store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78" name="f04-38-P374493-WB.png" descr="f04-38-P374493-WB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75" y="1511300"/>
            <a:ext cx="8191500" cy="431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Shape 87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WB for Load Revisited</a:t>
            </a:r>
          </a:p>
        </p:txBody>
      </p:sp>
      <p:sp>
        <p:nvSpPr>
          <p:cNvPr id="880" name="Shape 880"/>
          <p:cNvSpPr/>
          <p:nvPr/>
        </p:nvSpPr>
        <p:spPr>
          <a:xfrm>
            <a:off x="3059112" y="4076700"/>
            <a:ext cx="865188" cy="431800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884" name="Group 884"/>
          <p:cNvGrpSpPr/>
          <p:nvPr/>
        </p:nvGrpSpPr>
        <p:grpSpPr>
          <a:xfrm>
            <a:off x="1187450" y="4632341"/>
            <a:ext cx="1785955" cy="1317610"/>
            <a:chOff x="0" y="0"/>
            <a:chExt cx="1785954" cy="1317608"/>
          </a:xfrm>
        </p:grpSpPr>
        <p:sp>
          <p:nvSpPr>
            <p:cNvPr id="881" name="Shape 881"/>
            <p:cNvSpPr/>
            <p:nvPr/>
          </p:nvSpPr>
          <p:spPr>
            <a:xfrm>
              <a:off x="0" y="452420"/>
              <a:ext cx="1063625" cy="865189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82" name="Shape 882"/>
            <p:cNvSpPr/>
            <p:nvPr/>
          </p:nvSpPr>
          <p:spPr>
            <a:xfrm flipH="1">
              <a:off x="1139802" y="-1"/>
              <a:ext cx="646153" cy="56673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0" y="452420"/>
              <a:ext cx="1063625" cy="770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/>
              <a:r>
                <a:t>Wrong</a:t>
              </a:r>
              <a:br/>
              <a:r>
                <a:t>register</a:t>
              </a:r>
              <a:br/>
              <a:r>
                <a:t>number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4" grpId="2"/>
      <p:bldP build="whole" bldLvl="1" animBg="1" rev="0" advAuto="0" spid="880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87" name="f04-41-P374493.png" descr="f04-41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537" y="2057400"/>
            <a:ext cx="8183563" cy="3771900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Shape 88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Corrected Datapath for Load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91" name="f04-43-P374493.png" descr="f04-43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012" y="1849437"/>
            <a:ext cx="6337301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Shape 892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Multi-Cycle Pipeline Diagram</a:t>
            </a:r>
          </a:p>
        </p:txBody>
      </p:sp>
      <p:sp>
        <p:nvSpPr>
          <p:cNvPr id="893" name="Shape 893"/>
          <p:cNvSpPr/>
          <p:nvPr>
            <p:ph type="body" sz="quarter" idx="4294967295"/>
          </p:nvPr>
        </p:nvSpPr>
        <p:spPr>
          <a:xfrm>
            <a:off x="684212" y="1125537"/>
            <a:ext cx="8270876" cy="6905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Form showing resource usage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96" name="Shape 89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Multi-Cycle Pipeline Diagram</a:t>
            </a:r>
          </a:p>
        </p:txBody>
      </p:sp>
      <p:sp>
        <p:nvSpPr>
          <p:cNvPr id="897" name="Shape 897"/>
          <p:cNvSpPr/>
          <p:nvPr>
            <p:ph type="body" sz="quarter" idx="4294967295"/>
          </p:nvPr>
        </p:nvSpPr>
        <p:spPr>
          <a:xfrm>
            <a:off x="684212" y="1125537"/>
            <a:ext cx="8270876" cy="6905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Traditional form</a:t>
            </a:r>
          </a:p>
        </p:txBody>
      </p:sp>
      <p:pic>
        <p:nvPicPr>
          <p:cNvPr id="898" name="f04-44-P374493.png" descr="f04-44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012" y="2060575"/>
            <a:ext cx="6672263" cy="2684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01" name="f04-45-P374493.png" descr="f04-45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975" y="1911350"/>
            <a:ext cx="7927975" cy="4308475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Shape 902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Single-Cycle Pipeline Diagram</a:t>
            </a:r>
          </a:p>
        </p:txBody>
      </p:sp>
      <p:sp>
        <p:nvSpPr>
          <p:cNvPr id="903" name="Shape 903"/>
          <p:cNvSpPr/>
          <p:nvPr>
            <p:ph type="body" sz="quarter" idx="4294967295"/>
          </p:nvPr>
        </p:nvSpPr>
        <p:spPr>
          <a:xfrm>
            <a:off x="684212" y="1125537"/>
            <a:ext cx="8270876" cy="6477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State of pipeline in a given cycle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06" name="f04-45-P374493.png" descr="f04-45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975" y="1911350"/>
            <a:ext cx="7927975" cy="4308475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Shape 90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Single-Cycle Pipeline Diagram</a:t>
            </a:r>
          </a:p>
        </p:txBody>
      </p:sp>
      <p:sp>
        <p:nvSpPr>
          <p:cNvPr id="908" name="Shape 908"/>
          <p:cNvSpPr/>
          <p:nvPr>
            <p:ph type="body" sz="quarter" idx="4294967295"/>
          </p:nvPr>
        </p:nvSpPr>
        <p:spPr>
          <a:xfrm>
            <a:off x="684212" y="1125537"/>
            <a:ext cx="8270876" cy="6477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State of pipeline in a given cycle</a:t>
            </a:r>
          </a:p>
        </p:txBody>
      </p:sp>
      <p:grpSp>
        <p:nvGrpSpPr>
          <p:cNvPr id="911" name="Group 911" descr="f04-43-P374493"/>
          <p:cNvGrpSpPr/>
          <p:nvPr/>
        </p:nvGrpSpPr>
        <p:grpSpPr>
          <a:xfrm>
            <a:off x="1763712" y="2406650"/>
            <a:ext cx="6337301" cy="4406900"/>
            <a:chOff x="0" y="0"/>
            <a:chExt cx="6337300" cy="4406900"/>
          </a:xfrm>
        </p:grpSpPr>
        <p:sp>
          <p:nvSpPr>
            <p:cNvPr id="909" name="Shape 909"/>
            <p:cNvSpPr/>
            <p:nvPr/>
          </p:nvSpPr>
          <p:spPr>
            <a:xfrm>
              <a:off x="0" y="0"/>
              <a:ext cx="6337300" cy="44069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910" name="f04-43-P37449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37300" cy="440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12" name="Shape 912"/>
          <p:cNvSpPr/>
          <p:nvPr/>
        </p:nvSpPr>
        <p:spPr>
          <a:xfrm flipV="1">
            <a:off x="5508624" y="2276474"/>
            <a:ext cx="2592389" cy="1368427"/>
          </a:xfrm>
          <a:prstGeom prst="line">
            <a:avLst/>
          </a:prstGeom>
          <a:ln w="38100">
            <a:solidFill>
              <a:srgbClr val="3177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13" name="Shape 913"/>
          <p:cNvSpPr/>
          <p:nvPr/>
        </p:nvSpPr>
        <p:spPr>
          <a:xfrm flipV="1">
            <a:off x="5508624" y="2268537"/>
            <a:ext cx="1295401" cy="2097089"/>
          </a:xfrm>
          <a:prstGeom prst="line">
            <a:avLst/>
          </a:prstGeom>
          <a:ln w="38100">
            <a:solidFill>
              <a:srgbClr val="3177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14" name="Shape 914"/>
          <p:cNvSpPr/>
          <p:nvPr/>
        </p:nvSpPr>
        <p:spPr>
          <a:xfrm flipH="1" flipV="1">
            <a:off x="5148262" y="2195512"/>
            <a:ext cx="360364" cy="2746376"/>
          </a:xfrm>
          <a:prstGeom prst="line">
            <a:avLst/>
          </a:prstGeom>
          <a:ln w="38100">
            <a:solidFill>
              <a:srgbClr val="3177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15" name="Shape 915"/>
          <p:cNvSpPr/>
          <p:nvPr/>
        </p:nvSpPr>
        <p:spPr>
          <a:xfrm flipH="1" flipV="1">
            <a:off x="3379787" y="2244724"/>
            <a:ext cx="2128838" cy="3416302"/>
          </a:xfrm>
          <a:prstGeom prst="line">
            <a:avLst/>
          </a:prstGeom>
          <a:ln w="38100">
            <a:solidFill>
              <a:srgbClr val="3177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16" name="Shape 916"/>
          <p:cNvSpPr/>
          <p:nvPr/>
        </p:nvSpPr>
        <p:spPr>
          <a:xfrm flipH="1" flipV="1">
            <a:off x="1692275" y="2254249"/>
            <a:ext cx="3816351" cy="4127502"/>
          </a:xfrm>
          <a:prstGeom prst="line">
            <a:avLst/>
          </a:prstGeom>
          <a:ln w="38100">
            <a:solidFill>
              <a:srgbClr val="3177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17" name="Shape 917"/>
          <p:cNvSpPr/>
          <p:nvPr/>
        </p:nvSpPr>
        <p:spPr>
          <a:xfrm>
            <a:off x="1866900" y="4005262"/>
            <a:ext cx="936625" cy="1"/>
          </a:xfrm>
          <a:prstGeom prst="line">
            <a:avLst/>
          </a:prstGeom>
          <a:ln w="63500">
            <a:solidFill>
              <a:srgbClr val="3177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18" name="Shape 918"/>
          <p:cNvSpPr/>
          <p:nvPr/>
        </p:nvSpPr>
        <p:spPr>
          <a:xfrm>
            <a:off x="1863725" y="4652962"/>
            <a:ext cx="935038" cy="1"/>
          </a:xfrm>
          <a:prstGeom prst="line">
            <a:avLst/>
          </a:prstGeom>
          <a:ln w="63500">
            <a:solidFill>
              <a:srgbClr val="3177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19" name="Shape 919"/>
          <p:cNvSpPr/>
          <p:nvPr/>
        </p:nvSpPr>
        <p:spPr>
          <a:xfrm>
            <a:off x="1863725" y="5314950"/>
            <a:ext cx="935038" cy="0"/>
          </a:xfrm>
          <a:prstGeom prst="line">
            <a:avLst/>
          </a:prstGeom>
          <a:ln w="63500">
            <a:solidFill>
              <a:srgbClr val="3177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0" name="Shape 920"/>
          <p:cNvSpPr/>
          <p:nvPr/>
        </p:nvSpPr>
        <p:spPr>
          <a:xfrm>
            <a:off x="1849437" y="5962650"/>
            <a:ext cx="936626" cy="0"/>
          </a:xfrm>
          <a:prstGeom prst="line">
            <a:avLst/>
          </a:prstGeom>
          <a:ln w="63500">
            <a:solidFill>
              <a:srgbClr val="3177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1" name="Shape 921"/>
          <p:cNvSpPr/>
          <p:nvPr/>
        </p:nvSpPr>
        <p:spPr>
          <a:xfrm>
            <a:off x="1908175" y="6624637"/>
            <a:ext cx="935038" cy="1"/>
          </a:xfrm>
          <a:prstGeom prst="line">
            <a:avLst/>
          </a:prstGeom>
          <a:ln w="63500">
            <a:solidFill>
              <a:srgbClr val="3177FF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925" name="Group 925"/>
          <p:cNvGrpSpPr/>
          <p:nvPr/>
        </p:nvGrpSpPr>
        <p:grpSpPr>
          <a:xfrm>
            <a:off x="639762" y="1773237"/>
            <a:ext cx="8275638" cy="4953001"/>
            <a:chOff x="0" y="0"/>
            <a:chExt cx="8275637" cy="4953000"/>
          </a:xfrm>
        </p:grpSpPr>
        <p:sp>
          <p:nvSpPr>
            <p:cNvPr id="922" name="Shape 922"/>
            <p:cNvSpPr/>
            <p:nvPr/>
          </p:nvSpPr>
          <p:spPr>
            <a:xfrm>
              <a:off x="4679826" y="1641902"/>
              <a:ext cx="432040" cy="3311098"/>
            </a:xfrm>
            <a:prstGeom prst="rect">
              <a:avLst/>
            </a:prstGeom>
            <a:noFill/>
            <a:ln w="508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923" name="Shape 923"/>
            <p:cNvSpPr/>
            <p:nvPr/>
          </p:nvSpPr>
          <p:spPr>
            <a:xfrm>
              <a:off x="0" y="-1"/>
              <a:ext cx="8275638" cy="503570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924" name="Shape 924"/>
            <p:cNvSpPr/>
            <p:nvPr/>
          </p:nvSpPr>
          <p:spPr>
            <a:xfrm>
              <a:off x="4607819" y="692366"/>
              <a:ext cx="576053" cy="359230"/>
            </a:xfrm>
            <a:prstGeom prst="ellipse">
              <a:avLst/>
            </a:prstGeom>
            <a:noFill/>
            <a:ln w="381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7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1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" dur="500" fill="hold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Class="exit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9" dur="500" fill="hold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8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2" dur="500" fill="hold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6" dur="500" fill="hold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1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5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xit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9" dur="500" fill="hold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3" dur="500" fill="hold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8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2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xit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6" dur="500" fill="hold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Class="exit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0" dur="500" fill="hold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5" dur="5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Class="entr" nodeType="after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9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xit" nodeType="click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3" dur="500" fill="hold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Class="exit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7" dur="500" fill="hold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xit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1" dur="500" fill="hold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Class="exit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5" dur="500" fill="hold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9" grpId="13"/>
      <p:bldP build="whole" bldLvl="1" animBg="1" rev="0" advAuto="0" spid="920" grpId="16"/>
      <p:bldP build="whole" bldLvl="1" animBg="1" rev="0" advAuto="0" spid="920" grpId="18"/>
      <p:bldP build="whole" bldLvl="1" animBg="1" rev="0" advAuto="0" spid="925" grpId="22"/>
      <p:bldP build="whole" bldLvl="1" animBg="1" rev="0" advAuto="0" spid="921" grpId="23"/>
      <p:bldP build="whole" bldLvl="1" animBg="1" rev="0" advAuto="0" spid="911" grpId="1"/>
      <p:bldP build="whole" bldLvl="1" animBg="1" rev="0" advAuto="0" spid="918" grpId="8"/>
      <p:bldP build="whole" bldLvl="1" animBg="1" rev="0" advAuto="0" spid="915" grpId="15"/>
      <p:bldP build="whole" bldLvl="1" animBg="1" rev="0" advAuto="0" spid="914" grpId="12"/>
      <p:bldP build="whole" bldLvl="1" animBg="1" rev="0" advAuto="0" spid="925" grpId="2"/>
      <p:bldP build="whole" bldLvl="1" animBg="1" rev="0" advAuto="0" spid="914" grpId="14"/>
      <p:bldP build="whole" bldLvl="1" animBg="1" rev="0" advAuto="0" spid="912" grpId="3"/>
      <p:bldP build="whole" bldLvl="1" animBg="1" rev="0" advAuto="0" spid="912" grpId="5"/>
      <p:bldP build="whole" bldLvl="1" animBg="1" rev="0" advAuto="0" spid="913" grpId="7"/>
      <p:bldP build="whole" bldLvl="1" animBg="1" rev="0" advAuto="0" spid="913" grpId="9"/>
      <p:bldP build="whole" bldLvl="1" animBg="1" rev="0" advAuto="0" spid="918" grpId="10"/>
      <p:bldP build="whole" bldLvl="1" animBg="1" rev="0" advAuto="0" spid="915" grpId="17"/>
      <p:bldP build="whole" bldLvl="1" animBg="1" rev="0" advAuto="0" spid="916" grpId="20"/>
      <p:bldP build="whole" bldLvl="1" animBg="1" rev="0" advAuto="0" spid="916" grpId="24"/>
      <p:bldP build="whole" bldLvl="1" animBg="1" rev="0" advAuto="0" spid="911" grpId="21"/>
      <p:bldP build="whole" bldLvl="1" animBg="1" rev="0" advAuto="0" spid="917" grpId="4"/>
      <p:bldP build="whole" bldLvl="1" animBg="1" rev="0" advAuto="0" spid="921" grpId="19"/>
      <p:bldP build="whole" bldLvl="1" animBg="1" rev="0" advAuto="0" spid="919" grpId="11"/>
      <p:bldP build="whole" bldLvl="1" animBg="1" rev="0" advAuto="0" spid="917" grpId="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4" name="Shape 8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Combinational Elements</a:t>
            </a:r>
          </a:p>
        </p:txBody>
      </p:sp>
      <p:sp>
        <p:nvSpPr>
          <p:cNvPr id="85" name="Shape 85"/>
          <p:cNvSpPr/>
          <p:nvPr>
            <p:ph type="body" sz="quarter" idx="4294967295"/>
          </p:nvPr>
        </p:nvSpPr>
        <p:spPr>
          <a:xfrm>
            <a:off x="684212" y="1412875"/>
            <a:ext cx="3101976" cy="1295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 marL="742950" indent="-285750">
              <a:spcBef>
                <a:spcPts val="0"/>
              </a:spcBef>
              <a:buClr>
                <a:srgbClr val="91AFBF"/>
              </a:buClr>
              <a:defRPr sz="2800"/>
            </a:lvl2pPr>
          </a:lstStyle>
          <a:p>
            <a:pPr/>
            <a:r>
              <a:t>AND-gate</a:t>
            </a:r>
          </a:p>
          <a:p>
            <a:pPr lvl="1"/>
            <a:r>
              <a:t>Y = A &amp; B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258887" y="2641599"/>
            <a:ext cx="1480578" cy="639588"/>
            <a:chOff x="0" y="0"/>
            <a:chExt cx="1480576" cy="639586"/>
          </a:xfrm>
        </p:grpSpPr>
        <p:grpSp>
          <p:nvGrpSpPr>
            <p:cNvPr id="93" name="Group 93"/>
            <p:cNvGrpSpPr/>
            <p:nvPr/>
          </p:nvGrpSpPr>
          <p:grpSpPr>
            <a:xfrm>
              <a:off x="360362" y="139700"/>
              <a:ext cx="863601" cy="433388"/>
              <a:chOff x="0" y="0"/>
              <a:chExt cx="863600" cy="433387"/>
            </a:xfrm>
          </p:grpSpPr>
          <p:sp>
            <p:nvSpPr>
              <p:cNvPr id="86" name="Shape 86"/>
              <p:cNvSpPr/>
              <p:nvPr/>
            </p:nvSpPr>
            <p:spPr>
              <a:xfrm>
                <a:off x="428625" y="1587"/>
                <a:ext cx="220663" cy="431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69" y="0"/>
                    </a:moveTo>
                    <a:cubicBezTo>
                      <a:pt x="12139" y="0"/>
                      <a:pt x="21600" y="4835"/>
                      <a:pt x="21600" y="10800"/>
                    </a:cubicBezTo>
                    <a:cubicBezTo>
                      <a:pt x="21600" y="16765"/>
                      <a:pt x="12139" y="21600"/>
                      <a:pt x="470" y="21600"/>
                    </a:cubicBezTo>
                    <a:cubicBezTo>
                      <a:pt x="312" y="21600"/>
                      <a:pt x="156" y="21599"/>
                      <a:pt x="0" y="21597"/>
                    </a:cubicBezTo>
                  </a:path>
                </a:pathLst>
              </a:cu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7" name="Shape 87"/>
              <p:cNvSpPr/>
              <p:nvPr/>
            </p:nvSpPr>
            <p:spPr>
              <a:xfrm>
                <a:off x="215900" y="0"/>
                <a:ext cx="215900" cy="0"/>
              </a:xfrm>
              <a:prstGeom prst="lin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8" name="Shape 88"/>
              <p:cNvSpPr/>
              <p:nvPr/>
            </p:nvSpPr>
            <p:spPr>
              <a:xfrm flipH="1">
                <a:off x="215900" y="0"/>
                <a:ext cx="1" cy="43180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215900" y="431800"/>
                <a:ext cx="215900" cy="0"/>
              </a:xfrm>
              <a:prstGeom prst="lin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0" y="71437"/>
                <a:ext cx="2159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0" y="360362"/>
                <a:ext cx="2159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647700" y="215900"/>
                <a:ext cx="215900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94" name="Shape 94"/>
            <p:cNvSpPr/>
            <p:nvPr/>
          </p:nvSpPr>
          <p:spPr>
            <a:xfrm>
              <a:off x="0" y="0"/>
              <a:ext cx="25661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95" name="Shape 95"/>
            <p:cNvSpPr/>
            <p:nvPr/>
          </p:nvSpPr>
          <p:spPr>
            <a:xfrm>
              <a:off x="0" y="288925"/>
              <a:ext cx="25661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223962" y="144462"/>
              <a:ext cx="25661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Y</a:t>
              </a:r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1547812" y="4868862"/>
            <a:ext cx="1336115" cy="1292050"/>
            <a:chOff x="0" y="0"/>
            <a:chExt cx="1336114" cy="1292048"/>
          </a:xfrm>
        </p:grpSpPr>
        <p:sp>
          <p:nvSpPr>
            <p:cNvPr id="98" name="Shape 98"/>
            <p:cNvSpPr/>
            <p:nvPr/>
          </p:nvSpPr>
          <p:spPr>
            <a:xfrm>
              <a:off x="360362" y="215900"/>
              <a:ext cx="215901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" name="Shape 99"/>
            <p:cNvSpPr/>
            <p:nvPr/>
          </p:nvSpPr>
          <p:spPr>
            <a:xfrm>
              <a:off x="360362" y="504825"/>
              <a:ext cx="215901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863600" y="360362"/>
              <a:ext cx="21590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0" y="4762"/>
              <a:ext cx="294789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I0</a:t>
              </a:r>
            </a:p>
          </p:txBody>
        </p:sp>
        <p:sp>
          <p:nvSpPr>
            <p:cNvPr id="102" name="Shape 102"/>
            <p:cNvSpPr/>
            <p:nvPr/>
          </p:nvSpPr>
          <p:spPr>
            <a:xfrm>
              <a:off x="0" y="293687"/>
              <a:ext cx="294789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I1</a:t>
              </a:r>
            </a:p>
          </p:txBody>
        </p:sp>
        <p:sp>
          <p:nvSpPr>
            <p:cNvPr id="103" name="Shape 103"/>
            <p:cNvSpPr/>
            <p:nvPr/>
          </p:nvSpPr>
          <p:spPr>
            <a:xfrm>
              <a:off x="1079500" y="149225"/>
              <a:ext cx="25661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104" name="Shape 104"/>
            <p:cNvSpPr/>
            <p:nvPr/>
          </p:nvSpPr>
          <p:spPr>
            <a:xfrm flipH="1">
              <a:off x="576262" y="144462"/>
              <a:ext cx="1" cy="4318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720718" y="0"/>
              <a:ext cx="142882" cy="1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6" name="Shape 106"/>
            <p:cNvSpPr/>
            <p:nvPr/>
          </p:nvSpPr>
          <p:spPr>
            <a:xfrm flipH="1">
              <a:off x="576262" y="0"/>
              <a:ext cx="142883" cy="1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7" name="Shape 107"/>
            <p:cNvSpPr/>
            <p:nvPr/>
          </p:nvSpPr>
          <p:spPr>
            <a:xfrm flipH="1" rot="10800000">
              <a:off x="720718" y="576262"/>
              <a:ext cx="142882" cy="1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8" name="Shape 108"/>
            <p:cNvSpPr/>
            <p:nvPr/>
          </p:nvSpPr>
          <p:spPr>
            <a:xfrm rot="10800000">
              <a:off x="576262" y="576262"/>
              <a:ext cx="142883" cy="142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863600" y="144462"/>
              <a:ext cx="0" cy="4318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576262" y="0"/>
              <a:ext cx="287338" cy="603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defRPr sz="1400"/>
              </a:pPr>
              <a:r>
                <a:t>M</a:t>
              </a:r>
              <a:br/>
              <a:r>
                <a:t>u</a:t>
              </a:r>
              <a:br/>
              <a:r>
                <a:t>x</a:t>
              </a:r>
            </a:p>
          </p:txBody>
        </p:sp>
        <p:sp>
          <p:nvSpPr>
            <p:cNvPr id="111" name="Shape 111"/>
            <p:cNvSpPr/>
            <p:nvPr/>
          </p:nvSpPr>
          <p:spPr>
            <a:xfrm flipV="1">
              <a:off x="720725" y="720725"/>
              <a:ext cx="0" cy="2159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552450" y="941387"/>
              <a:ext cx="25661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S</a:t>
              </a:r>
            </a:p>
          </p:txBody>
        </p:sp>
      </p:grpSp>
      <p:sp>
        <p:nvSpPr>
          <p:cNvPr id="114" name="Shape 114"/>
          <p:cNvSpPr/>
          <p:nvPr/>
        </p:nvSpPr>
        <p:spPr>
          <a:xfrm>
            <a:off x="684212" y="3644900"/>
            <a:ext cx="3240089" cy="956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buClr>
                <a:srgbClr val="ECEAAC"/>
              </a:buClr>
              <a:buSzPct val="60000"/>
              <a:buFont typeface="Wingdings"/>
              <a:buChar char="■"/>
              <a:defRPr sz="3200"/>
            </a:lvl1pPr>
            <a:lvl2pPr marL="742950" indent="-285750">
              <a:buClr>
                <a:srgbClr val="91AFBF"/>
              </a:buClr>
              <a:buSzPct val="55000"/>
              <a:buFont typeface="Wingdings"/>
              <a:buChar char="■"/>
              <a:defRPr sz="2800"/>
            </a:lvl2pPr>
          </a:lstStyle>
          <a:p>
            <a:pPr/>
            <a:r>
              <a:t>Multiplexer</a:t>
            </a:r>
          </a:p>
          <a:p>
            <a:pPr lvl="1"/>
            <a:r>
              <a:t>Y = S ? I1 : I0</a:t>
            </a:r>
          </a:p>
        </p:txBody>
      </p:sp>
      <p:grpSp>
        <p:nvGrpSpPr>
          <p:cNvPr id="129" name="Group 129"/>
          <p:cNvGrpSpPr/>
          <p:nvPr/>
        </p:nvGrpSpPr>
        <p:grpSpPr>
          <a:xfrm>
            <a:off x="7092949" y="1484312"/>
            <a:ext cx="1525028" cy="1008063"/>
            <a:chOff x="0" y="0"/>
            <a:chExt cx="1525026" cy="1008062"/>
          </a:xfrm>
        </p:grpSpPr>
        <p:sp>
          <p:nvSpPr>
            <p:cNvPr id="115" name="Shape 115"/>
            <p:cNvSpPr/>
            <p:nvPr/>
          </p:nvSpPr>
          <p:spPr>
            <a:xfrm>
              <a:off x="360362" y="215900"/>
              <a:ext cx="215901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60362" y="792162"/>
              <a:ext cx="2159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079500" y="503237"/>
              <a:ext cx="21590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0" y="4762"/>
              <a:ext cx="25661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19" name="Shape 119"/>
            <p:cNvSpPr/>
            <p:nvPr/>
          </p:nvSpPr>
          <p:spPr>
            <a:xfrm>
              <a:off x="0" y="646112"/>
              <a:ext cx="25661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120" name="Shape 120"/>
            <p:cNvSpPr/>
            <p:nvPr/>
          </p:nvSpPr>
          <p:spPr>
            <a:xfrm>
              <a:off x="1268412" y="292100"/>
              <a:ext cx="25661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576262" y="0"/>
              <a:ext cx="1" cy="3603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2" name="Shape 122"/>
            <p:cNvSpPr/>
            <p:nvPr/>
          </p:nvSpPr>
          <p:spPr>
            <a:xfrm flipH="1">
              <a:off x="576262" y="647700"/>
              <a:ext cx="1" cy="3603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76262" y="360362"/>
              <a:ext cx="144464" cy="1428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" name="Shape 124"/>
            <p:cNvSpPr/>
            <p:nvPr/>
          </p:nvSpPr>
          <p:spPr>
            <a:xfrm flipH="1">
              <a:off x="576262" y="503237"/>
              <a:ext cx="144464" cy="1460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76262" y="0"/>
              <a:ext cx="503239" cy="28733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" name="Shape 126"/>
            <p:cNvSpPr/>
            <p:nvPr/>
          </p:nvSpPr>
          <p:spPr>
            <a:xfrm flipV="1">
              <a:off x="576262" y="720724"/>
              <a:ext cx="503238" cy="28733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079500" y="287337"/>
              <a:ext cx="0" cy="4333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08037" y="365125"/>
              <a:ext cx="1462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+</a:t>
              </a:r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5580062" y="4575174"/>
            <a:ext cx="1596465" cy="1579388"/>
            <a:chOff x="0" y="0"/>
            <a:chExt cx="1596464" cy="1579386"/>
          </a:xfrm>
        </p:grpSpPr>
        <p:sp>
          <p:nvSpPr>
            <p:cNvPr id="130" name="Shape 130"/>
            <p:cNvSpPr/>
            <p:nvPr/>
          </p:nvSpPr>
          <p:spPr>
            <a:xfrm>
              <a:off x="360362" y="215900"/>
              <a:ext cx="215901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60362" y="935037"/>
              <a:ext cx="2159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150937" y="576262"/>
              <a:ext cx="2159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0" y="4762"/>
              <a:ext cx="25661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788987"/>
              <a:ext cx="25661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339850" y="363537"/>
              <a:ext cx="25661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574675" y="0"/>
              <a:ext cx="1588" cy="4318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7" name="Shape 137"/>
            <p:cNvSpPr/>
            <p:nvPr/>
          </p:nvSpPr>
          <p:spPr>
            <a:xfrm flipH="1">
              <a:off x="574675" y="719137"/>
              <a:ext cx="1588" cy="4318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576262" y="431800"/>
              <a:ext cx="144464" cy="1428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9" name="Shape 139"/>
            <p:cNvSpPr/>
            <p:nvPr/>
          </p:nvSpPr>
          <p:spPr>
            <a:xfrm flipH="1">
              <a:off x="576262" y="574674"/>
              <a:ext cx="144464" cy="1460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574675" y="-1"/>
              <a:ext cx="576263" cy="28733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1" name="Shape 141"/>
            <p:cNvSpPr/>
            <p:nvPr/>
          </p:nvSpPr>
          <p:spPr>
            <a:xfrm flipV="1">
              <a:off x="574674" y="863599"/>
              <a:ext cx="576264" cy="28733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Shape 142"/>
            <p:cNvSpPr/>
            <p:nvPr/>
          </p:nvSpPr>
          <p:spPr>
            <a:xfrm flipH="1">
              <a:off x="1150937" y="287337"/>
              <a:ext cx="1" cy="5762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719137" y="436562"/>
              <a:ext cx="457399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ALU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863600" y="1008062"/>
              <a:ext cx="0" cy="2159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719137" y="1228725"/>
              <a:ext cx="243779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F</a:t>
              </a:r>
            </a:p>
          </p:txBody>
        </p:sp>
      </p:grpSp>
      <p:sp>
        <p:nvSpPr>
          <p:cNvPr id="147" name="Shape 147"/>
          <p:cNvSpPr/>
          <p:nvPr/>
        </p:nvSpPr>
        <p:spPr>
          <a:xfrm>
            <a:off x="4211637" y="1412875"/>
            <a:ext cx="3101976" cy="956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buClr>
                <a:srgbClr val="ECEAAC"/>
              </a:buClr>
              <a:buSzPct val="60000"/>
              <a:buFont typeface="Wingdings"/>
              <a:buChar char="■"/>
              <a:defRPr sz="3200"/>
            </a:lvl1pPr>
            <a:lvl2pPr marL="742950" indent="-285750">
              <a:buClr>
                <a:srgbClr val="91AFBF"/>
              </a:buClr>
              <a:buSzPct val="55000"/>
              <a:buFont typeface="Wingdings"/>
              <a:buChar char="■"/>
              <a:defRPr sz="2800"/>
            </a:lvl2pPr>
          </a:lstStyle>
          <a:p>
            <a:pPr/>
            <a:r>
              <a:t>Adder</a:t>
            </a:r>
          </a:p>
          <a:p>
            <a:pPr lvl="1"/>
            <a:r>
              <a:t>Y = A + B</a:t>
            </a:r>
          </a:p>
        </p:txBody>
      </p:sp>
      <p:sp>
        <p:nvSpPr>
          <p:cNvPr id="148" name="Shape 148"/>
          <p:cNvSpPr/>
          <p:nvPr/>
        </p:nvSpPr>
        <p:spPr>
          <a:xfrm>
            <a:off x="4211637" y="3284537"/>
            <a:ext cx="4319588" cy="956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700"/>
              </a:spcBef>
              <a:buClr>
                <a:srgbClr val="ECEAAC"/>
              </a:buClr>
              <a:buSzPct val="60000"/>
              <a:buFont typeface="Wingdings"/>
              <a:buChar char="■"/>
              <a:defRPr sz="3200"/>
            </a:lvl1pPr>
            <a:lvl2pPr marL="742950" indent="-285750">
              <a:buClr>
                <a:srgbClr val="91AFBF"/>
              </a:buClr>
              <a:buSzPct val="55000"/>
              <a:buFont typeface="Wingdings"/>
              <a:buChar char="■"/>
              <a:defRPr sz="2800"/>
            </a:lvl2pPr>
          </a:lstStyle>
          <a:p>
            <a:pPr/>
            <a:r>
              <a:t>Arithmetic/Logic Unit</a:t>
            </a:r>
          </a:p>
          <a:p>
            <a:pPr lvl="1"/>
            <a:r>
              <a:t>Y = F(A, B)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28" name="f04-46-P374493.png" descr="f04-46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1484312"/>
            <a:ext cx="8015288" cy="4511676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hape 92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Pipelined Control (Simplified)</a:t>
            </a:r>
          </a:p>
        </p:txBody>
      </p:sp>
      <p:sp>
        <p:nvSpPr>
          <p:cNvPr id="930" name="Shape 930"/>
          <p:cNvSpPr/>
          <p:nvPr/>
        </p:nvSpPr>
        <p:spPr>
          <a:xfrm>
            <a:off x="2843212" y="6186487"/>
            <a:ext cx="1098214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EXE Stage</a:t>
            </a:r>
          </a:p>
        </p:txBody>
      </p:sp>
      <p:sp>
        <p:nvSpPr>
          <p:cNvPr id="931" name="Shape 931"/>
          <p:cNvSpPr/>
          <p:nvPr/>
        </p:nvSpPr>
        <p:spPr>
          <a:xfrm flipV="1">
            <a:off x="3635375" y="3716337"/>
            <a:ext cx="1657350" cy="247015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2" name="Shape 932"/>
          <p:cNvSpPr/>
          <p:nvPr/>
        </p:nvSpPr>
        <p:spPr>
          <a:xfrm flipV="1">
            <a:off x="3802062" y="5602287"/>
            <a:ext cx="1358901" cy="639763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3" name="Shape 933"/>
          <p:cNvSpPr/>
          <p:nvPr/>
        </p:nvSpPr>
        <p:spPr>
          <a:xfrm flipV="1">
            <a:off x="3787775" y="5157787"/>
            <a:ext cx="1657351" cy="1028701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4" name="Shape 934"/>
          <p:cNvSpPr/>
          <p:nvPr/>
        </p:nvSpPr>
        <p:spPr>
          <a:xfrm>
            <a:off x="7778750" y="1196975"/>
            <a:ext cx="116568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MEM Stage</a:t>
            </a:r>
          </a:p>
        </p:txBody>
      </p:sp>
      <p:sp>
        <p:nvSpPr>
          <p:cNvPr id="935" name="Shape 935"/>
          <p:cNvSpPr/>
          <p:nvPr/>
        </p:nvSpPr>
        <p:spPr>
          <a:xfrm flipH="1">
            <a:off x="6924675" y="1412874"/>
            <a:ext cx="1382713" cy="1295402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6" name="Shape 936"/>
          <p:cNvSpPr/>
          <p:nvPr/>
        </p:nvSpPr>
        <p:spPr>
          <a:xfrm flipH="1">
            <a:off x="7524749" y="1433512"/>
            <a:ext cx="792164" cy="192405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7" name="Shape 937"/>
          <p:cNvSpPr/>
          <p:nvPr/>
        </p:nvSpPr>
        <p:spPr>
          <a:xfrm flipH="1">
            <a:off x="7380287" y="1535112"/>
            <a:ext cx="936626" cy="320040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8" name="Shape 938"/>
          <p:cNvSpPr/>
          <p:nvPr/>
        </p:nvSpPr>
        <p:spPr>
          <a:xfrm>
            <a:off x="8316912" y="2565400"/>
            <a:ext cx="635160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WB</a:t>
            </a:r>
          </a:p>
          <a:p>
            <a:pPr/>
            <a:r>
              <a:t>Stage</a:t>
            </a:r>
          </a:p>
        </p:txBody>
      </p:sp>
      <p:sp>
        <p:nvSpPr>
          <p:cNvPr id="939" name="Shape 939"/>
          <p:cNvSpPr/>
          <p:nvPr/>
        </p:nvSpPr>
        <p:spPr>
          <a:xfrm>
            <a:off x="8577262" y="3079750"/>
            <a:ext cx="1" cy="417513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40" name="Shape 940"/>
          <p:cNvSpPr/>
          <p:nvPr/>
        </p:nvSpPr>
        <p:spPr>
          <a:xfrm flipH="1" flipV="1">
            <a:off x="4284662" y="3094037"/>
            <a:ext cx="4292601" cy="14289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41" name="Shape 941"/>
          <p:cNvSpPr/>
          <p:nvPr/>
        </p:nvSpPr>
        <p:spPr>
          <a:xfrm rot="16200000">
            <a:off x="1582737" y="4905375"/>
            <a:ext cx="361951" cy="215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135"/>
                  <a:pt x="10800" y="301"/>
                </a:cubicBezTo>
                <a:lnTo>
                  <a:pt x="10800" y="10499"/>
                </a:lnTo>
                <a:cubicBezTo>
                  <a:pt x="10800" y="10665"/>
                  <a:pt x="5965" y="10800"/>
                  <a:pt x="0" y="10800"/>
                </a:cubicBezTo>
                <a:cubicBezTo>
                  <a:pt x="5965" y="10800"/>
                  <a:pt x="10800" y="10935"/>
                  <a:pt x="10800" y="11101"/>
                </a:cubicBezTo>
                <a:lnTo>
                  <a:pt x="10800" y="21299"/>
                </a:lnTo>
                <a:cubicBezTo>
                  <a:pt x="10800" y="21465"/>
                  <a:pt x="15635" y="21600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42" name="Shape 942"/>
          <p:cNvSpPr/>
          <p:nvPr/>
        </p:nvSpPr>
        <p:spPr>
          <a:xfrm>
            <a:off x="900112" y="5300662"/>
            <a:ext cx="1943101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IF: No Special Control Needed</a:t>
            </a:r>
          </a:p>
        </p:txBody>
      </p:sp>
      <p:sp>
        <p:nvSpPr>
          <p:cNvPr id="943" name="Shape 943"/>
          <p:cNvSpPr/>
          <p:nvPr/>
        </p:nvSpPr>
        <p:spPr>
          <a:xfrm rot="5400000">
            <a:off x="3815556" y="945356"/>
            <a:ext cx="360363" cy="172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168"/>
                  <a:pt x="10800" y="376"/>
                </a:cubicBezTo>
                <a:lnTo>
                  <a:pt x="10800" y="10424"/>
                </a:lnTo>
                <a:cubicBezTo>
                  <a:pt x="10800" y="10632"/>
                  <a:pt x="5965" y="10800"/>
                  <a:pt x="0" y="10800"/>
                </a:cubicBezTo>
                <a:cubicBezTo>
                  <a:pt x="5965" y="10800"/>
                  <a:pt x="10800" y="10968"/>
                  <a:pt x="10800" y="11176"/>
                </a:cubicBezTo>
                <a:lnTo>
                  <a:pt x="10800" y="21224"/>
                </a:lnTo>
                <a:cubicBezTo>
                  <a:pt x="10800" y="21432"/>
                  <a:pt x="15635" y="21600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44" name="Shape 944"/>
          <p:cNvSpPr/>
          <p:nvPr/>
        </p:nvSpPr>
        <p:spPr>
          <a:xfrm>
            <a:off x="3132137" y="1125537"/>
            <a:ext cx="194468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ID: No Special Control Needed</a:t>
            </a:r>
          </a:p>
        </p:txBody>
      </p:sp>
      <p:sp>
        <p:nvSpPr>
          <p:cNvPr id="945" name="Shape 945"/>
          <p:cNvSpPr/>
          <p:nvPr/>
        </p:nvSpPr>
        <p:spPr>
          <a:xfrm>
            <a:off x="539750" y="4330700"/>
            <a:ext cx="2016125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Confusing!!!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RegWrite is actually at WB stage</a:t>
            </a:r>
          </a:p>
        </p:txBody>
      </p:sp>
      <p:sp>
        <p:nvSpPr>
          <p:cNvPr id="946" name="Shape 946"/>
          <p:cNvSpPr/>
          <p:nvPr/>
        </p:nvSpPr>
        <p:spPr>
          <a:xfrm>
            <a:off x="1077912" y="3060699"/>
            <a:ext cx="2825751" cy="130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76" fill="norm" stroke="1" extrusionOk="0">
                <a:moveTo>
                  <a:pt x="0" y="20776"/>
                </a:moveTo>
                <a:cubicBezTo>
                  <a:pt x="3835" y="13341"/>
                  <a:pt x="7670" y="5906"/>
                  <a:pt x="11270" y="2541"/>
                </a:cubicBezTo>
                <a:cubicBezTo>
                  <a:pt x="14870" y="-824"/>
                  <a:pt x="18235" y="-118"/>
                  <a:pt x="21600" y="587"/>
                </a:cubicBezTo>
              </a:path>
            </a:pathLst>
          </a:custGeom>
          <a:ln w="38100">
            <a:solidFill>
              <a:srgbClr val="C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5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4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8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2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6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1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Class="entr" nodeType="after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5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Subtype="1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9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Class="entr" nodeType="afterEffect" presetSubtype="1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3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1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8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Class="entr" nodeType="afterEffect" presetSubtype="1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2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Class="entr" nodeType="afterEffect" presetSubtype="1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6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1" grpId="8"/>
      <p:bldP build="whole" bldLvl="1" animBg="1" rev="0" advAuto="0" spid="941" grpId="2"/>
      <p:bldP build="whole" bldLvl="1" animBg="1" rev="0" advAuto="0" spid="936" grpId="13"/>
      <p:bldP build="whole" bldLvl="1" animBg="1" rev="0" advAuto="0" spid="946" grpId="6"/>
      <p:bldP build="whole" bldLvl="1" animBg="1" rev="0" advAuto="0" spid="939" grpId="17"/>
      <p:bldP build="whole" bldLvl="1" animBg="1" rev="0" advAuto="0" spid="944" grpId="3"/>
      <p:bldP build="whole" bldLvl="1" animBg="1" rev="0" advAuto="0" spid="945" grpId="5"/>
      <p:bldP build="whole" bldLvl="1" animBg="1" rev="0" advAuto="0" spid="934" grpId="11"/>
      <p:bldP build="whole" bldLvl="1" animBg="1" rev="0" advAuto="0" spid="932" grpId="10"/>
      <p:bldP build="whole" bldLvl="1" animBg="1" rev="0" advAuto="0" spid="935" grpId="12"/>
      <p:bldP build="whole" bldLvl="1" animBg="1" rev="0" advAuto="0" spid="942" grpId="1"/>
      <p:bldP build="whole" bldLvl="1" animBg="1" rev="0" advAuto="0" spid="943" grpId="4"/>
      <p:bldP build="whole" bldLvl="1" animBg="1" rev="0" advAuto="0" spid="937" grpId="14"/>
      <p:bldP build="whole" bldLvl="1" animBg="1" rev="0" advAuto="0" spid="930" grpId="7"/>
      <p:bldP build="whole" bldLvl="1" animBg="1" rev="0" advAuto="0" spid="933" grpId="9"/>
      <p:bldP build="whole" bldLvl="1" animBg="1" rev="0" advAuto="0" spid="940" grpId="16"/>
      <p:bldP build="whole" bldLvl="1" animBg="1" rev="0" advAuto="0" spid="938" grpId="15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49" name="f04-50-P374493.png" descr="f04-50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87" y="1989137"/>
            <a:ext cx="4972051" cy="309562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Shape 950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Pipelined Control</a:t>
            </a:r>
          </a:p>
        </p:txBody>
      </p:sp>
      <p:sp>
        <p:nvSpPr>
          <p:cNvPr id="951" name="Shape 951"/>
          <p:cNvSpPr/>
          <p:nvPr>
            <p:ph type="body" sz="quarter" idx="4294967295"/>
          </p:nvPr>
        </p:nvSpPr>
        <p:spPr>
          <a:xfrm>
            <a:off x="684212" y="908050"/>
            <a:ext cx="8270876" cy="115093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 marL="742950" indent="-285750">
              <a:spcBef>
                <a:spcPts val="0"/>
              </a:spcBef>
              <a:buClr>
                <a:srgbClr val="91AFBF"/>
              </a:buClr>
              <a:defRPr sz="2800"/>
            </a:lvl2pPr>
          </a:lstStyle>
          <a:p>
            <a:pPr/>
            <a:r>
              <a:t>Control signals derived from instruction</a:t>
            </a:r>
          </a:p>
          <a:p>
            <a:pPr lvl="1"/>
            <a:r>
              <a:t>As in single-cycle implementation</a:t>
            </a:r>
          </a:p>
        </p:txBody>
      </p:sp>
      <p:pic>
        <p:nvPicPr>
          <p:cNvPr id="952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6012" y="5243512"/>
            <a:ext cx="6883401" cy="157003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Shape 953"/>
          <p:cNvSpPr/>
          <p:nvPr/>
        </p:nvSpPr>
        <p:spPr>
          <a:xfrm>
            <a:off x="2411412" y="3330575"/>
            <a:ext cx="1509714" cy="2551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fill="norm" stroke="1" extrusionOk="0">
                <a:moveTo>
                  <a:pt x="16940" y="0"/>
                </a:moveTo>
                <a:cubicBezTo>
                  <a:pt x="18971" y="2089"/>
                  <a:pt x="21001" y="4178"/>
                  <a:pt x="18584" y="6353"/>
                </a:cubicBezTo>
                <a:cubicBezTo>
                  <a:pt x="16168" y="8528"/>
                  <a:pt x="5480" y="10511"/>
                  <a:pt x="2440" y="13052"/>
                </a:cubicBezTo>
                <a:cubicBezTo>
                  <a:pt x="-599" y="15594"/>
                  <a:pt x="-126" y="18597"/>
                  <a:pt x="348" y="21600"/>
                </a:cubicBezTo>
              </a:path>
            </a:pathLst>
          </a:custGeom>
          <a:ln w="25400">
            <a:solidFill>
              <a:srgbClr val="00206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54" name="Shape 954"/>
          <p:cNvSpPr/>
          <p:nvPr/>
        </p:nvSpPr>
        <p:spPr>
          <a:xfrm>
            <a:off x="2874962" y="3206750"/>
            <a:ext cx="1230314" cy="264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28" h="21600" fill="norm" stroke="1" extrusionOk="0">
                <a:moveTo>
                  <a:pt x="12292" y="0"/>
                </a:moveTo>
                <a:cubicBezTo>
                  <a:pt x="14567" y="659"/>
                  <a:pt x="16841" y="1318"/>
                  <a:pt x="18062" y="2561"/>
                </a:cubicBezTo>
                <a:cubicBezTo>
                  <a:pt x="19283" y="3804"/>
                  <a:pt x="20762" y="6161"/>
                  <a:pt x="19615" y="7460"/>
                </a:cubicBezTo>
                <a:cubicBezTo>
                  <a:pt x="18469" y="8759"/>
                  <a:pt x="11183" y="10355"/>
                  <a:pt x="11183" y="10355"/>
                </a:cubicBezTo>
                <a:cubicBezTo>
                  <a:pt x="8039" y="11449"/>
                  <a:pt x="2343" y="12155"/>
                  <a:pt x="752" y="14029"/>
                </a:cubicBezTo>
                <a:cubicBezTo>
                  <a:pt x="-838" y="15903"/>
                  <a:pt x="401" y="18752"/>
                  <a:pt x="1640" y="21600"/>
                </a:cubicBezTo>
              </a:path>
            </a:pathLst>
          </a:custGeom>
          <a:ln w="25400">
            <a:solidFill>
              <a:srgbClr val="00206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55" name="Shape 955"/>
          <p:cNvSpPr/>
          <p:nvPr/>
        </p:nvSpPr>
        <p:spPr>
          <a:xfrm>
            <a:off x="3497262" y="3098800"/>
            <a:ext cx="711202" cy="274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7" h="21600" fill="norm" stroke="1" extrusionOk="0">
                <a:moveTo>
                  <a:pt x="3890" y="0"/>
                </a:moveTo>
                <a:cubicBezTo>
                  <a:pt x="7866" y="645"/>
                  <a:pt x="11841" y="1290"/>
                  <a:pt x="14624" y="2364"/>
                </a:cubicBezTo>
                <a:cubicBezTo>
                  <a:pt x="17407" y="3439"/>
                  <a:pt x="20123" y="5230"/>
                  <a:pt x="20587" y="6448"/>
                </a:cubicBezTo>
                <a:cubicBezTo>
                  <a:pt x="21051" y="7666"/>
                  <a:pt x="20455" y="8740"/>
                  <a:pt x="17407" y="9672"/>
                </a:cubicBezTo>
                <a:cubicBezTo>
                  <a:pt x="14359" y="10603"/>
                  <a:pt x="5149" y="10048"/>
                  <a:pt x="2300" y="12036"/>
                </a:cubicBezTo>
                <a:cubicBezTo>
                  <a:pt x="-549" y="14024"/>
                  <a:pt x="-118" y="17812"/>
                  <a:pt x="312" y="21600"/>
                </a:cubicBezTo>
              </a:path>
            </a:pathLst>
          </a:custGeom>
          <a:ln w="25400">
            <a:solidFill>
              <a:srgbClr val="00206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56" name="Shape 956"/>
          <p:cNvSpPr/>
          <p:nvPr/>
        </p:nvSpPr>
        <p:spPr>
          <a:xfrm>
            <a:off x="3671887" y="2989262"/>
            <a:ext cx="701676" cy="283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0" h="21600" fill="norm" stroke="1" extrusionOk="0">
                <a:moveTo>
                  <a:pt x="0" y="0"/>
                </a:moveTo>
                <a:cubicBezTo>
                  <a:pt x="6707" y="1367"/>
                  <a:pt x="13414" y="2735"/>
                  <a:pt x="16922" y="4258"/>
                </a:cubicBezTo>
                <a:cubicBezTo>
                  <a:pt x="20431" y="5781"/>
                  <a:pt x="20499" y="6248"/>
                  <a:pt x="21050" y="9138"/>
                </a:cubicBezTo>
                <a:cubicBezTo>
                  <a:pt x="21600" y="12029"/>
                  <a:pt x="20912" y="16814"/>
                  <a:pt x="20224" y="21600"/>
                </a:cubicBezTo>
              </a:path>
            </a:pathLst>
          </a:custGeom>
          <a:ln w="25400">
            <a:solidFill>
              <a:srgbClr val="00206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57" name="Shape 957"/>
          <p:cNvSpPr/>
          <p:nvPr/>
        </p:nvSpPr>
        <p:spPr>
          <a:xfrm flipH="1">
            <a:off x="5003799" y="3330575"/>
            <a:ext cx="1" cy="2497138"/>
          </a:xfrm>
          <a:prstGeom prst="line">
            <a:avLst/>
          </a:prstGeom>
          <a:ln w="25400">
            <a:solidFill>
              <a:srgbClr val="00206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58" name="Shape 958"/>
          <p:cNvSpPr/>
          <p:nvPr/>
        </p:nvSpPr>
        <p:spPr>
          <a:xfrm>
            <a:off x="5091112" y="3179762"/>
            <a:ext cx="449263" cy="2538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036" y="1335"/>
                  <a:pt x="14073" y="2671"/>
                  <a:pt x="17673" y="6271"/>
                </a:cubicBezTo>
                <a:cubicBezTo>
                  <a:pt x="21273" y="9871"/>
                  <a:pt x="21436" y="15735"/>
                  <a:pt x="21600" y="21600"/>
                </a:cubicBezTo>
              </a:path>
            </a:pathLst>
          </a:custGeom>
          <a:ln w="25400">
            <a:solidFill>
              <a:srgbClr val="00206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59" name="Shape 959"/>
          <p:cNvSpPr/>
          <p:nvPr/>
        </p:nvSpPr>
        <p:spPr>
          <a:xfrm>
            <a:off x="5049837" y="3030537"/>
            <a:ext cx="1146176" cy="2646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57" y="909"/>
                  <a:pt x="11914" y="1819"/>
                  <a:pt x="14400" y="4676"/>
                </a:cubicBezTo>
                <a:cubicBezTo>
                  <a:pt x="16886" y="7534"/>
                  <a:pt x="13714" y="14326"/>
                  <a:pt x="14914" y="17146"/>
                </a:cubicBezTo>
                <a:cubicBezTo>
                  <a:pt x="16114" y="19967"/>
                  <a:pt x="18857" y="20784"/>
                  <a:pt x="21600" y="21600"/>
                </a:cubicBezTo>
              </a:path>
            </a:pathLst>
          </a:custGeom>
          <a:ln w="25400">
            <a:solidFill>
              <a:srgbClr val="00206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60" name="Shape 960"/>
          <p:cNvSpPr/>
          <p:nvPr/>
        </p:nvSpPr>
        <p:spPr>
          <a:xfrm>
            <a:off x="6380162" y="3206749"/>
            <a:ext cx="492126" cy="2470152"/>
          </a:xfrm>
          <a:prstGeom prst="line">
            <a:avLst/>
          </a:prstGeom>
          <a:ln w="25400">
            <a:solidFill>
              <a:srgbClr val="00206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61" name="Shape 961"/>
          <p:cNvSpPr/>
          <p:nvPr/>
        </p:nvSpPr>
        <p:spPr>
          <a:xfrm>
            <a:off x="6380162" y="3030537"/>
            <a:ext cx="1238251" cy="2646363"/>
          </a:xfrm>
          <a:prstGeom prst="line">
            <a:avLst/>
          </a:prstGeom>
          <a:ln w="25400">
            <a:solidFill>
              <a:srgbClr val="00206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Subtype="1" presetID="22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6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Class="entr" nodeType="afterEffect" presetSubtype="1" presetID="22" grpId="4" fill="hold">
                                  <p:stCondLst>
                                    <p:cond delay="7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0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Class="entr" nodeType="afterEffect" presetSubtype="1" presetID="22" grpId="5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4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9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Class="entr" nodeType="afterEffect" presetSubtype="1" presetID="22" grpId="7" fill="hold">
                                  <p:stCondLst>
                                    <p:cond delay="1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3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Class="entr" nodeType="afterEffect" presetSubtype="1" presetID="22" grpId="8" fill="hold">
                                  <p:stCondLst>
                                    <p:cond delay="27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7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2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Class="entr" nodeType="afterEffect" presetSubtype="1" presetID="22" grpId="10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6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7" grpId="6"/>
      <p:bldP build="whole" bldLvl="1" animBg="1" rev="0" advAuto="0" spid="960" grpId="9"/>
      <p:bldP build="whole" bldLvl="1" animBg="1" rev="0" advAuto="0" spid="955" grpId="4"/>
      <p:bldP build="whole" bldLvl="1" animBg="1" rev="0" advAuto="0" spid="952" grpId="1"/>
      <p:bldP build="whole" bldLvl="1" animBg="1" rev="0" advAuto="0" spid="958" grpId="7"/>
      <p:bldP build="whole" bldLvl="1" animBg="1" rev="0" advAuto="0" spid="953" grpId="2"/>
      <p:bldP build="whole" bldLvl="1" animBg="1" rev="0" advAuto="0" spid="956" grpId="5"/>
      <p:bldP build="whole" bldLvl="1" animBg="1" rev="0" advAuto="0" spid="954" grpId="3"/>
      <p:bldP build="whole" bldLvl="1" animBg="1" rev="0" advAuto="0" spid="959" grpId="8"/>
      <p:bldP build="whole" bldLvl="1" animBg="1" rev="0" advAuto="0" spid="961" grpId="1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64" name="f04-51-P374493.png" descr="f04-51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112" y="1125537"/>
            <a:ext cx="7362826" cy="5227638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Shape 965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Pipelined Control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68" name="Shape 968"/>
          <p:cNvSpPr/>
          <p:nvPr>
            <p:ph type="title" idx="4294967295"/>
          </p:nvPr>
        </p:nvSpPr>
        <p:spPr>
          <a:xfrm>
            <a:off x="684212" y="236537"/>
            <a:ext cx="8259763" cy="6715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800"/>
            </a:lvl1pPr>
          </a:lstStyle>
          <a:p>
            <a:pPr/>
            <a:r>
              <a:t>Data Hazards in ALU Instructions</a:t>
            </a:r>
          </a:p>
        </p:txBody>
      </p:sp>
      <p:sp>
        <p:nvSpPr>
          <p:cNvPr id="969" name="Shape 969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Consider this sequence:</a:t>
            </a:r>
          </a:p>
          <a:p>
            <a:pPr lvl="1" marL="285750" indent="171450">
              <a:spcBef>
                <a:spcPts val="0"/>
              </a:spcBef>
              <a:buSzTx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	sub </a:t>
            </a:r>
            <a:r>
              <a:rPr>
                <a:solidFill>
                  <a:srgbClr val="91AFBF"/>
                </a:solidFill>
              </a:rPr>
              <a:t>$2</a:t>
            </a:r>
            <a:r>
              <a:t>, $1,$3</a:t>
            </a:r>
            <a:br/>
            <a:r>
              <a:t>and $12,</a:t>
            </a:r>
            <a:r>
              <a:rPr>
                <a:solidFill>
                  <a:srgbClr val="91AFBF"/>
                </a:solidFill>
              </a:rPr>
              <a:t>$2</a:t>
            </a:r>
            <a:r>
              <a:t>,$5</a:t>
            </a:r>
            <a:br/>
            <a:r>
              <a:t>or  $13,$6,</a:t>
            </a:r>
            <a:r>
              <a:rPr>
                <a:solidFill>
                  <a:srgbClr val="91AFBF"/>
                </a:solidFill>
              </a:rPr>
              <a:t>$2</a:t>
            </a:r>
            <a:br>
              <a:rPr>
                <a:solidFill>
                  <a:srgbClr val="91AFBF"/>
                </a:solidFill>
              </a:rPr>
            </a:br>
            <a:r>
              <a:t>add $14,</a:t>
            </a:r>
            <a:r>
              <a:rPr>
                <a:solidFill>
                  <a:srgbClr val="91AFBF"/>
                </a:solidFill>
              </a:rPr>
              <a:t>$2</a:t>
            </a:r>
            <a:r>
              <a:t>,</a:t>
            </a:r>
            <a:r>
              <a:rPr>
                <a:solidFill>
                  <a:srgbClr val="91AFBF"/>
                </a:solidFill>
              </a:rPr>
              <a:t>$2</a:t>
            </a:r>
            <a:br>
              <a:rPr>
                <a:solidFill>
                  <a:srgbClr val="91AFBF"/>
                </a:solidFill>
              </a:rPr>
            </a:br>
            <a:r>
              <a:t>sw  $15,100(</a:t>
            </a:r>
            <a:r>
              <a:rPr>
                <a:solidFill>
                  <a:srgbClr val="91AFBF"/>
                </a:solidFill>
              </a:rPr>
              <a:t>$2</a:t>
            </a:r>
            <a:r>
              <a:t>)</a:t>
            </a:r>
          </a:p>
          <a:p>
            <a:pPr/>
            <a:r>
              <a:t>We can resolve hazards with forwarding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How do we detect when to forward?</a:t>
            </a:r>
          </a:p>
        </p:txBody>
      </p:sp>
      <p:sp>
        <p:nvSpPr>
          <p:cNvPr id="970" name="Shape 970"/>
          <p:cNvSpPr/>
          <p:nvPr/>
        </p:nvSpPr>
        <p:spPr>
          <a:xfrm rot="5400000">
            <a:off x="6743894" y="2049443"/>
            <a:ext cx="4449550" cy="3506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ECEAAC"/>
                </a:solidFill>
              </a:defRPr>
            </a:lvl1pPr>
          </a:lstStyle>
          <a:p>
            <a:pPr/>
            <a:r>
              <a:t>§4.7 Data Hazards: Forwarding vs. Stalling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575" y="1052512"/>
            <a:ext cx="7000875" cy="619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750" y="1589087"/>
            <a:ext cx="1423988" cy="4681538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Shape 97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Dependencies &amp; Forwarding</a:t>
            </a:r>
          </a:p>
        </p:txBody>
      </p:sp>
      <p:sp>
        <p:nvSpPr>
          <p:cNvPr id="975" name="Shape 975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976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5475" y="2251075"/>
            <a:ext cx="2892425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7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7775" y="3108325"/>
            <a:ext cx="2892425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7537" y="3902075"/>
            <a:ext cx="2892426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9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6825" y="4724400"/>
            <a:ext cx="2892425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0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54525" y="5516562"/>
            <a:ext cx="2892425" cy="752476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Shape 981"/>
          <p:cNvSpPr/>
          <p:nvPr/>
        </p:nvSpPr>
        <p:spPr>
          <a:xfrm>
            <a:off x="1895475" y="1412875"/>
            <a:ext cx="300038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82" name="Shape 982"/>
          <p:cNvSpPr/>
          <p:nvPr/>
        </p:nvSpPr>
        <p:spPr>
          <a:xfrm>
            <a:off x="7019925" y="1412875"/>
            <a:ext cx="300038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83" name="Shape 983"/>
          <p:cNvSpPr/>
          <p:nvPr/>
        </p:nvSpPr>
        <p:spPr>
          <a:xfrm>
            <a:off x="6403975" y="1412875"/>
            <a:ext cx="301625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84" name="Shape 984"/>
          <p:cNvSpPr/>
          <p:nvPr/>
        </p:nvSpPr>
        <p:spPr>
          <a:xfrm>
            <a:off x="5783262" y="1452562"/>
            <a:ext cx="301626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85" name="Shape 985"/>
          <p:cNvSpPr/>
          <p:nvPr/>
        </p:nvSpPr>
        <p:spPr>
          <a:xfrm>
            <a:off x="5103812" y="1412875"/>
            <a:ext cx="300038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86" name="Shape 986"/>
          <p:cNvSpPr/>
          <p:nvPr/>
        </p:nvSpPr>
        <p:spPr>
          <a:xfrm>
            <a:off x="3840162" y="1452562"/>
            <a:ext cx="300038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87" name="Shape 987"/>
          <p:cNvSpPr/>
          <p:nvPr/>
        </p:nvSpPr>
        <p:spPr>
          <a:xfrm>
            <a:off x="3190875" y="1412875"/>
            <a:ext cx="301625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88" name="Shape 988"/>
          <p:cNvSpPr/>
          <p:nvPr/>
        </p:nvSpPr>
        <p:spPr>
          <a:xfrm>
            <a:off x="2543175" y="1412875"/>
            <a:ext cx="300038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89" name="Shape 989"/>
          <p:cNvSpPr/>
          <p:nvPr/>
        </p:nvSpPr>
        <p:spPr>
          <a:xfrm>
            <a:off x="4416425" y="1412875"/>
            <a:ext cx="442913" cy="2587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990" name="Shape 990"/>
          <p:cNvSpPr/>
          <p:nvPr/>
        </p:nvSpPr>
        <p:spPr>
          <a:xfrm rot="16200000">
            <a:off x="2106066" y="2465017"/>
            <a:ext cx="59940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/>
            </a:lvl1pPr>
          </a:lstStyle>
          <a:p>
            <a:pPr/>
            <a:r>
              <a:t>IF/ID</a:t>
            </a:r>
          </a:p>
        </p:txBody>
      </p:sp>
      <p:sp>
        <p:nvSpPr>
          <p:cNvPr id="991" name="Shape 991"/>
          <p:cNvSpPr/>
          <p:nvPr/>
        </p:nvSpPr>
        <p:spPr>
          <a:xfrm rot="16200000">
            <a:off x="2618692" y="2453768"/>
            <a:ext cx="8536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/>
            </a:lvl1pPr>
          </a:lstStyle>
          <a:p>
            <a:pPr/>
            <a:r>
              <a:t>ID/EXE</a:t>
            </a:r>
          </a:p>
        </p:txBody>
      </p:sp>
      <p:sp>
        <p:nvSpPr>
          <p:cNvPr id="992" name="Shape 992"/>
          <p:cNvSpPr/>
          <p:nvPr/>
        </p:nvSpPr>
        <p:spPr>
          <a:xfrm rot="16200000">
            <a:off x="3216126" y="2568527"/>
            <a:ext cx="92412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EXE/MEM</a:t>
            </a:r>
          </a:p>
        </p:txBody>
      </p:sp>
      <p:sp>
        <p:nvSpPr>
          <p:cNvPr id="993" name="Shape 993"/>
          <p:cNvSpPr/>
          <p:nvPr/>
        </p:nvSpPr>
        <p:spPr>
          <a:xfrm rot="16200000">
            <a:off x="3903129" y="2526868"/>
            <a:ext cx="86456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MEM/WB</a:t>
            </a:r>
          </a:p>
        </p:txBody>
      </p:sp>
      <p:sp>
        <p:nvSpPr>
          <p:cNvPr id="994" name="Shape 994"/>
          <p:cNvSpPr/>
          <p:nvPr/>
        </p:nvSpPr>
        <p:spPr>
          <a:xfrm rot="16200000">
            <a:off x="3830488" y="3394027"/>
            <a:ext cx="92412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EXE/MEM</a:t>
            </a:r>
          </a:p>
        </p:txBody>
      </p:sp>
      <p:sp>
        <p:nvSpPr>
          <p:cNvPr id="995" name="Shape 995"/>
          <p:cNvSpPr/>
          <p:nvPr/>
        </p:nvSpPr>
        <p:spPr>
          <a:xfrm rot="16200000">
            <a:off x="4468663" y="4213177"/>
            <a:ext cx="92412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EXE/MEM</a:t>
            </a:r>
          </a:p>
        </p:txBody>
      </p:sp>
      <p:sp>
        <p:nvSpPr>
          <p:cNvPr id="996" name="Shape 996"/>
          <p:cNvSpPr/>
          <p:nvPr/>
        </p:nvSpPr>
        <p:spPr>
          <a:xfrm rot="16200000">
            <a:off x="5124301" y="5037090"/>
            <a:ext cx="92412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EXE/MEM</a:t>
            </a:r>
          </a:p>
        </p:txBody>
      </p:sp>
      <p:sp>
        <p:nvSpPr>
          <p:cNvPr id="997" name="Shape 997"/>
          <p:cNvSpPr/>
          <p:nvPr/>
        </p:nvSpPr>
        <p:spPr>
          <a:xfrm rot="16200000">
            <a:off x="5779938" y="5791152"/>
            <a:ext cx="92412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EXE/MEM</a:t>
            </a:r>
          </a:p>
        </p:txBody>
      </p:sp>
      <p:sp>
        <p:nvSpPr>
          <p:cNvPr id="998" name="Shape 998"/>
          <p:cNvSpPr/>
          <p:nvPr/>
        </p:nvSpPr>
        <p:spPr>
          <a:xfrm rot="16200000">
            <a:off x="2725191" y="3311155"/>
            <a:ext cx="59940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/>
            </a:lvl1pPr>
          </a:lstStyle>
          <a:p>
            <a:pPr/>
            <a:r>
              <a:t>IF/ID</a:t>
            </a:r>
          </a:p>
        </p:txBody>
      </p:sp>
      <p:sp>
        <p:nvSpPr>
          <p:cNvPr id="999" name="Shape 999"/>
          <p:cNvSpPr/>
          <p:nvPr/>
        </p:nvSpPr>
        <p:spPr>
          <a:xfrm rot="16200000">
            <a:off x="3388766" y="4109667"/>
            <a:ext cx="59940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/>
            </a:lvl1pPr>
          </a:lstStyle>
          <a:p>
            <a:pPr/>
            <a:r>
              <a:t>IF/ID</a:t>
            </a:r>
          </a:p>
        </p:txBody>
      </p:sp>
      <p:sp>
        <p:nvSpPr>
          <p:cNvPr id="1000" name="Shape 1000"/>
          <p:cNvSpPr/>
          <p:nvPr/>
        </p:nvSpPr>
        <p:spPr>
          <a:xfrm rot="16200000">
            <a:off x="4025354" y="4908180"/>
            <a:ext cx="59940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/>
            </a:lvl1pPr>
          </a:lstStyle>
          <a:p>
            <a:pPr/>
            <a:r>
              <a:t>IF/ID</a:t>
            </a:r>
          </a:p>
        </p:txBody>
      </p:sp>
      <p:sp>
        <p:nvSpPr>
          <p:cNvPr id="1001" name="Shape 1001"/>
          <p:cNvSpPr/>
          <p:nvPr/>
        </p:nvSpPr>
        <p:spPr>
          <a:xfrm rot="16200000">
            <a:off x="4661941" y="5740030"/>
            <a:ext cx="59940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/>
            </a:lvl1pPr>
          </a:lstStyle>
          <a:p>
            <a:pPr/>
            <a:r>
              <a:t>IF/ID</a:t>
            </a:r>
          </a:p>
        </p:txBody>
      </p:sp>
      <p:sp>
        <p:nvSpPr>
          <p:cNvPr id="1002" name="Shape 1002"/>
          <p:cNvSpPr/>
          <p:nvPr/>
        </p:nvSpPr>
        <p:spPr>
          <a:xfrm rot="16200000">
            <a:off x="3240992" y="3398331"/>
            <a:ext cx="8536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/>
            </a:lvl1pPr>
          </a:lstStyle>
          <a:p>
            <a:pPr/>
            <a:r>
              <a:t>ID/EXE</a:t>
            </a:r>
          </a:p>
        </p:txBody>
      </p:sp>
      <p:sp>
        <p:nvSpPr>
          <p:cNvPr id="1003" name="Shape 1003"/>
          <p:cNvSpPr/>
          <p:nvPr/>
        </p:nvSpPr>
        <p:spPr>
          <a:xfrm rot="16200000">
            <a:off x="3910917" y="4171443"/>
            <a:ext cx="8536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/>
            </a:lvl1pPr>
          </a:lstStyle>
          <a:p>
            <a:pPr/>
            <a:r>
              <a:t>ID/EXE</a:t>
            </a:r>
          </a:p>
        </p:txBody>
      </p:sp>
      <p:sp>
        <p:nvSpPr>
          <p:cNvPr id="1004" name="Shape 1004"/>
          <p:cNvSpPr/>
          <p:nvPr/>
        </p:nvSpPr>
        <p:spPr>
          <a:xfrm rot="16200000">
            <a:off x="4541155" y="4938206"/>
            <a:ext cx="8536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/>
            </a:lvl1pPr>
          </a:lstStyle>
          <a:p>
            <a:pPr/>
            <a:r>
              <a:t>ID/EXE</a:t>
            </a:r>
          </a:p>
        </p:txBody>
      </p:sp>
      <p:sp>
        <p:nvSpPr>
          <p:cNvPr id="1005" name="Shape 1005"/>
          <p:cNvSpPr/>
          <p:nvPr/>
        </p:nvSpPr>
        <p:spPr>
          <a:xfrm rot="16200000">
            <a:off x="5169805" y="5755768"/>
            <a:ext cx="85367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/>
            </a:lvl1pPr>
          </a:lstStyle>
          <a:p>
            <a:pPr/>
            <a:r>
              <a:t>ID/EXE</a:t>
            </a:r>
          </a:p>
        </p:txBody>
      </p:sp>
      <p:sp>
        <p:nvSpPr>
          <p:cNvPr id="1006" name="Shape 1006"/>
          <p:cNvSpPr/>
          <p:nvPr/>
        </p:nvSpPr>
        <p:spPr>
          <a:xfrm rot="16200000">
            <a:off x="4511141" y="3377768"/>
            <a:ext cx="86456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MEM/WB</a:t>
            </a:r>
          </a:p>
        </p:txBody>
      </p:sp>
      <p:sp>
        <p:nvSpPr>
          <p:cNvPr id="1007" name="Shape 1007"/>
          <p:cNvSpPr/>
          <p:nvPr/>
        </p:nvSpPr>
        <p:spPr>
          <a:xfrm rot="16200000">
            <a:off x="5122329" y="4209618"/>
            <a:ext cx="86456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MEM/WB</a:t>
            </a:r>
          </a:p>
        </p:txBody>
      </p:sp>
      <p:sp>
        <p:nvSpPr>
          <p:cNvPr id="1008" name="Shape 1008"/>
          <p:cNvSpPr/>
          <p:nvPr/>
        </p:nvSpPr>
        <p:spPr>
          <a:xfrm rot="16200000">
            <a:off x="5797016" y="4976380"/>
            <a:ext cx="86456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MEM/WB</a:t>
            </a:r>
          </a:p>
        </p:txBody>
      </p:sp>
      <p:sp>
        <p:nvSpPr>
          <p:cNvPr id="1009" name="Shape 1009"/>
          <p:cNvSpPr/>
          <p:nvPr/>
        </p:nvSpPr>
        <p:spPr>
          <a:xfrm rot="16200000">
            <a:off x="6451066" y="5806643"/>
            <a:ext cx="86456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MEM/WB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pull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5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9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2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0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4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8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2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Class="entr" nodeType="after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6"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4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Class="entr" nodeType="after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Class="entr" nodeType="afterEffect" presetSubtype="4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0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Class="entr" nodeType="afterEffect" presetSubtype="4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8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0" grpId="1"/>
      <p:bldP build="whole" bldLvl="1" animBg="1" rev="0" advAuto="0" spid="1004" grpId="14"/>
      <p:bldP build="whole" bldLvl="1" animBg="1" rev="0" advAuto="0" spid="997" grpId="19"/>
      <p:bldP build="whole" bldLvl="1" animBg="1" rev="0" advAuto="0" spid="998" grpId="5"/>
      <p:bldP build="whole" bldLvl="1" animBg="1" rev="0" advAuto="0" spid="991" grpId="2"/>
      <p:bldP build="whole" bldLvl="1" animBg="1" rev="0" advAuto="0" spid="1000" grpId="13"/>
      <p:bldP build="whole" bldLvl="1" animBg="1" rev="0" advAuto="0" spid="1007" grpId="12"/>
      <p:bldP build="whole" bldLvl="1" animBg="1" rev="0" advAuto="0" spid="994" grpId="7"/>
      <p:bldP build="whole" bldLvl="1" animBg="1" rev="0" advAuto="0" spid="1003" grpId="10"/>
      <p:bldP build="whole" bldLvl="1" animBg="1" rev="0" advAuto="0" spid="1009" grpId="20"/>
      <p:bldP build="whole" bldLvl="1" animBg="1" rev="0" advAuto="0" spid="996" grpId="15"/>
      <p:bldP build="whole" bldLvl="1" animBg="1" rev="0" advAuto="0" spid="1005" grpId="18"/>
      <p:bldP build="whole" bldLvl="1" animBg="1" rev="0" advAuto="0" spid="992" grpId="3"/>
      <p:bldP build="whole" bldLvl="1" animBg="1" rev="0" advAuto="0" spid="1001" grpId="17"/>
      <p:bldP build="whole" bldLvl="1" animBg="1" rev="0" advAuto="0" spid="999" grpId="9"/>
      <p:bldP build="whole" bldLvl="1" animBg="1" rev="0" advAuto="0" spid="1006" grpId="8"/>
      <p:bldP build="whole" bldLvl="1" animBg="1" rev="0" advAuto="0" spid="993" grpId="4"/>
      <p:bldP build="whole" bldLvl="1" animBg="1" rev="0" advAuto="0" spid="1002" grpId="6"/>
      <p:bldP build="whole" bldLvl="1" animBg="1" rev="0" advAuto="0" spid="1008" grpId="16"/>
      <p:bldP build="whole" bldLvl="1" animBg="1" rev="0" advAuto="0" spid="995" grpId="1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575" y="1052512"/>
            <a:ext cx="7000875" cy="619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2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750" y="1589087"/>
            <a:ext cx="1423988" cy="4681538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Shape 101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Dependencies &amp; Forwarding</a:t>
            </a:r>
          </a:p>
        </p:txBody>
      </p:sp>
      <p:sp>
        <p:nvSpPr>
          <p:cNvPr id="1014" name="Shape 101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015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5475" y="2251075"/>
            <a:ext cx="2892425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6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7775" y="3108325"/>
            <a:ext cx="2892425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7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7537" y="3902075"/>
            <a:ext cx="2892426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8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6825" y="4724400"/>
            <a:ext cx="2892425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9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54525" y="5516562"/>
            <a:ext cx="2892425" cy="752476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Shape 1020"/>
          <p:cNvSpPr/>
          <p:nvPr/>
        </p:nvSpPr>
        <p:spPr>
          <a:xfrm>
            <a:off x="1895475" y="1412875"/>
            <a:ext cx="300038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21" name="Shape 1021"/>
          <p:cNvSpPr/>
          <p:nvPr/>
        </p:nvSpPr>
        <p:spPr>
          <a:xfrm>
            <a:off x="7019925" y="1412875"/>
            <a:ext cx="300038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22" name="Shape 1022"/>
          <p:cNvSpPr/>
          <p:nvPr/>
        </p:nvSpPr>
        <p:spPr>
          <a:xfrm>
            <a:off x="6403975" y="1412875"/>
            <a:ext cx="301625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23" name="Shape 1023"/>
          <p:cNvSpPr/>
          <p:nvPr/>
        </p:nvSpPr>
        <p:spPr>
          <a:xfrm>
            <a:off x="5783262" y="1452562"/>
            <a:ext cx="301626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24" name="Shape 1024"/>
          <p:cNvSpPr/>
          <p:nvPr/>
        </p:nvSpPr>
        <p:spPr>
          <a:xfrm>
            <a:off x="5103812" y="1412875"/>
            <a:ext cx="300038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25" name="Shape 1025"/>
          <p:cNvSpPr/>
          <p:nvPr/>
        </p:nvSpPr>
        <p:spPr>
          <a:xfrm>
            <a:off x="3840162" y="1452562"/>
            <a:ext cx="300038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26" name="Shape 1026"/>
          <p:cNvSpPr/>
          <p:nvPr/>
        </p:nvSpPr>
        <p:spPr>
          <a:xfrm>
            <a:off x="3190875" y="1412875"/>
            <a:ext cx="301625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27" name="Shape 1027"/>
          <p:cNvSpPr/>
          <p:nvPr/>
        </p:nvSpPr>
        <p:spPr>
          <a:xfrm>
            <a:off x="2543175" y="1412875"/>
            <a:ext cx="300038" cy="1762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28" name="Shape 1028"/>
          <p:cNvSpPr/>
          <p:nvPr/>
        </p:nvSpPr>
        <p:spPr>
          <a:xfrm>
            <a:off x="4416425" y="1412875"/>
            <a:ext cx="442913" cy="2587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29" name="Shape 1029"/>
          <p:cNvSpPr/>
          <p:nvPr/>
        </p:nvSpPr>
        <p:spPr>
          <a:xfrm>
            <a:off x="7537450" y="1671637"/>
            <a:ext cx="105316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$1 has 30</a:t>
            </a:r>
          </a:p>
          <a:p>
            <a:pPr/>
            <a:r>
              <a:t>$3 has 50</a:t>
            </a:r>
          </a:p>
        </p:txBody>
      </p:sp>
      <p:pic>
        <p:nvPicPr>
          <p:cNvPr id="1030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51337" y="1412875"/>
            <a:ext cx="411163" cy="66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Shape 1031"/>
          <p:cNvSpPr/>
          <p:nvPr/>
        </p:nvSpPr>
        <p:spPr>
          <a:xfrm>
            <a:off x="6227762" y="2249487"/>
            <a:ext cx="2860676" cy="168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800">
                <a:solidFill>
                  <a:srgbClr val="002060"/>
                </a:solidFill>
              </a:defRPr>
            </a:lvl1pPr>
          </a:lstStyle>
          <a:p>
            <a:pPr/>
            <a:r>
              <a:t>A read of a register during a clock cycle returns the value written at the end of the first half of the cycle, when such a write occurs </a:t>
            </a:r>
          </a:p>
        </p:txBody>
      </p:sp>
      <p:sp>
        <p:nvSpPr>
          <p:cNvPr id="1032" name="Shape 1032"/>
          <p:cNvSpPr/>
          <p:nvPr/>
        </p:nvSpPr>
        <p:spPr>
          <a:xfrm>
            <a:off x="4859337" y="1773237"/>
            <a:ext cx="1225551" cy="1079501"/>
          </a:xfrm>
          <a:prstGeom prst="line">
            <a:avLst/>
          </a:prstGeom>
          <a:ln w="38100">
            <a:solidFill>
              <a:srgbClr val="00206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33" name="Shape 1033"/>
          <p:cNvSpPr/>
          <p:nvPr/>
        </p:nvSpPr>
        <p:spPr>
          <a:xfrm flipH="1">
            <a:off x="4616449" y="2754312"/>
            <a:ext cx="1" cy="2289176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34" name="Shape 1034"/>
          <p:cNvSpPr/>
          <p:nvPr/>
        </p:nvSpPr>
        <p:spPr>
          <a:xfrm>
            <a:off x="4616449" y="2754312"/>
            <a:ext cx="676277" cy="3051176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35" name="Shape 1035"/>
          <p:cNvSpPr/>
          <p:nvPr/>
        </p:nvSpPr>
        <p:spPr>
          <a:xfrm rot="16200000">
            <a:off x="7247264" y="5201910"/>
            <a:ext cx="1528764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No Potential Hazard</a:t>
            </a:r>
          </a:p>
        </p:txBody>
      </p:sp>
      <p:sp>
        <p:nvSpPr>
          <p:cNvPr id="1036" name="Shape 1036"/>
          <p:cNvSpPr/>
          <p:nvPr/>
        </p:nvSpPr>
        <p:spPr>
          <a:xfrm>
            <a:off x="7508875" y="4868862"/>
            <a:ext cx="158750" cy="138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93"/>
                  <a:pt x="10800" y="207"/>
                </a:cubicBezTo>
                <a:lnTo>
                  <a:pt x="10800" y="10593"/>
                </a:lnTo>
                <a:cubicBezTo>
                  <a:pt x="10800" y="10707"/>
                  <a:pt x="15635" y="10800"/>
                  <a:pt x="21600" y="10800"/>
                </a:cubicBezTo>
                <a:cubicBezTo>
                  <a:pt x="15635" y="10800"/>
                  <a:pt x="10800" y="10893"/>
                  <a:pt x="10800" y="11007"/>
                </a:cubicBezTo>
                <a:lnTo>
                  <a:pt x="10800" y="21393"/>
                </a:lnTo>
                <a:cubicBezTo>
                  <a:pt x="10800" y="21507"/>
                  <a:pt x="5965" y="21600"/>
                  <a:pt x="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37" name="Shape 1037"/>
          <p:cNvSpPr/>
          <p:nvPr/>
        </p:nvSpPr>
        <p:spPr>
          <a:xfrm flipH="1">
            <a:off x="3348037" y="2755900"/>
            <a:ext cx="1268413" cy="628650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38" name="Shape 1038"/>
          <p:cNvSpPr/>
          <p:nvPr/>
        </p:nvSpPr>
        <p:spPr>
          <a:xfrm flipH="1">
            <a:off x="3995737" y="2755899"/>
            <a:ext cx="620713" cy="1465264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39" name="Shape 1039"/>
          <p:cNvSpPr/>
          <p:nvPr/>
        </p:nvSpPr>
        <p:spPr>
          <a:xfrm>
            <a:off x="2352675" y="3343275"/>
            <a:ext cx="177800" cy="1125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127"/>
                  <a:pt x="10800" y="284"/>
                </a:cubicBezTo>
                <a:lnTo>
                  <a:pt x="10800" y="10516"/>
                </a:lnTo>
                <a:cubicBezTo>
                  <a:pt x="10800" y="10673"/>
                  <a:pt x="5965" y="10800"/>
                  <a:pt x="0" y="10800"/>
                </a:cubicBezTo>
                <a:cubicBezTo>
                  <a:pt x="5965" y="10800"/>
                  <a:pt x="10800" y="10927"/>
                  <a:pt x="10800" y="11084"/>
                </a:cubicBezTo>
                <a:lnTo>
                  <a:pt x="10800" y="21316"/>
                </a:lnTo>
                <a:cubicBezTo>
                  <a:pt x="10800" y="21473"/>
                  <a:pt x="15635" y="21600"/>
                  <a:pt x="2160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40" name="Shape 1040"/>
          <p:cNvSpPr/>
          <p:nvPr/>
        </p:nvSpPr>
        <p:spPr>
          <a:xfrm rot="16200000">
            <a:off x="1568777" y="3520747"/>
            <a:ext cx="114776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Potential Hazard</a:t>
            </a:r>
          </a:p>
        </p:txBody>
      </p:sp>
      <p:sp>
        <p:nvSpPr>
          <p:cNvPr id="1041" name="Shape 1041"/>
          <p:cNvSpPr/>
          <p:nvPr/>
        </p:nvSpPr>
        <p:spPr>
          <a:xfrm>
            <a:off x="3676650" y="2636837"/>
            <a:ext cx="130176" cy="747713"/>
          </a:xfrm>
          <a:prstGeom prst="line">
            <a:avLst/>
          </a:prstGeom>
          <a:ln w="38100">
            <a:solidFill>
              <a:srgbClr val="008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42" name="Shape 1042"/>
          <p:cNvSpPr/>
          <p:nvPr/>
        </p:nvSpPr>
        <p:spPr>
          <a:xfrm>
            <a:off x="4314825" y="2636837"/>
            <a:ext cx="101601" cy="1728789"/>
          </a:xfrm>
          <a:prstGeom prst="line">
            <a:avLst/>
          </a:prstGeom>
          <a:ln w="38100">
            <a:solidFill>
              <a:srgbClr val="008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46" name="Group 1046"/>
          <p:cNvGrpSpPr/>
          <p:nvPr/>
        </p:nvGrpSpPr>
        <p:grpSpPr>
          <a:xfrm>
            <a:off x="2195512" y="3217862"/>
            <a:ext cx="2190751" cy="2596931"/>
            <a:chOff x="0" y="0"/>
            <a:chExt cx="2190749" cy="2596930"/>
          </a:xfrm>
        </p:grpSpPr>
        <p:sp>
          <p:nvSpPr>
            <p:cNvPr id="1043" name="Shape 1043"/>
            <p:cNvSpPr/>
            <p:nvPr/>
          </p:nvSpPr>
          <p:spPr>
            <a:xfrm>
              <a:off x="0" y="1826337"/>
              <a:ext cx="1120537" cy="770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Resolved</a:t>
              </a:r>
            </a:p>
            <a:p>
              <a:pPr/>
              <a:r>
                <a:t>Via</a:t>
              </a:r>
            </a:p>
            <a:p>
              <a:pPr/>
              <a:r>
                <a:t>Forwarding</a:t>
              </a:r>
            </a:p>
          </p:txBody>
        </p:sp>
        <p:sp>
          <p:nvSpPr>
            <p:cNvPr id="1044" name="Shape 1044"/>
            <p:cNvSpPr/>
            <p:nvPr/>
          </p:nvSpPr>
          <p:spPr>
            <a:xfrm flipV="1">
              <a:off x="347661" y="0"/>
              <a:ext cx="1263651" cy="1825626"/>
            </a:xfrm>
            <a:prstGeom prst="line">
              <a:avLst/>
            </a:prstGeom>
            <a:noFill/>
            <a:ln w="38100" cap="flat">
              <a:solidFill>
                <a:srgbClr val="CDE1E6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5" name="Shape 1045"/>
            <p:cNvSpPr/>
            <p:nvPr/>
          </p:nvSpPr>
          <p:spPr>
            <a:xfrm flipV="1">
              <a:off x="361949" y="1147761"/>
              <a:ext cx="1828801" cy="677864"/>
            </a:xfrm>
            <a:prstGeom prst="line">
              <a:avLst/>
            </a:prstGeom>
            <a:noFill/>
            <a:ln w="38100" cap="flat">
              <a:solidFill>
                <a:srgbClr val="CDE1E6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4" dur="500" fill="hold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xit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8" dur="500" fill="hold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xit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Class="exit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36" dur="500" fill="hold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Class="exit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40" dur="500" fill="hold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Class="exit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44" dur="500" fill="hold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Class="exit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48" dur="500" fill="hold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Class="exit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52" dur="500" fill="hold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1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Class="entr" nodeType="afterEffect" presetSubtype="1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xit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0" dur="500" fill="hold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Class="exit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4" dur="500" fill="hold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0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Class="entr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4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Class="entr" nodeType="after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8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Class="entr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2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ntr" nodeType="clickEffect" presetSubtype="1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9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nodeType="clickEffect" presetSubtype="1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0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Subtype="4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0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Class="entr" nodeType="afterEffect" presetSubtype="4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entr" nodeType="clickEffect" presetSubtype="1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Class="entr" nodeType="afterEffect" presetSubtype="1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Subtype="4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Class="entr" nodeType="after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8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ntr" nodeType="clickEffect" presetSubtype="1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33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Class="entr" nodeType="afterEffect" presetSubtype="1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3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Class="entr" nodeType="afterEffect" presetSubtype="4" presetID="2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41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4" grpId="9"/>
      <p:bldP build="whole" bldLvl="1" animBg="1" rev="0" advAuto="0" spid="1016" grpId="18"/>
      <p:bldP build="whole" bldLvl="1" animBg="1" rev="0" advAuto="0" spid="1017" grpId="19"/>
      <p:bldP build="whole" bldLvl="1" animBg="1" rev="0" advAuto="0" spid="1036" grpId="24"/>
      <p:bldP build="whole" bldLvl="1" animBg="1" rev="0" advAuto="0" spid="1023" grpId="10"/>
      <p:bldP build="whole" bldLvl="1" animBg="1" rev="0" advAuto="0" spid="1015" grpId="4"/>
      <p:bldP build="whole" bldLvl="1" animBg="1" rev="0" advAuto="0" spid="1031" grpId="15"/>
      <p:bldP build="whole" bldLvl="1" animBg="1" rev="0" advAuto="0" spid="1035" grpId="25"/>
      <p:bldP build="whole" bldLvl="1" animBg="1" rev="0" advAuto="0" spid="1020" grpId="5"/>
      <p:bldP build="whole" bldLvl="1" animBg="1" rev="0" advAuto="0" spid="1040" grpId="28"/>
      <p:bldP build="whole" bldLvl="1" animBg="1" rev="0" advAuto="0" spid="1041" grpId="30"/>
      <p:bldP build="whole" bldLvl="1" animBg="1" rev="0" advAuto="0" spid="1021" grpId="12"/>
      <p:bldP build="whole" bldLvl="1" animBg="1" rev="0" advAuto="0" spid="1046" grpId="32"/>
      <p:bldP build="whole" bldLvl="1" animBg="1" rev="0" advAuto="0" spid="1029" grpId="3"/>
      <p:bldP build="whole" bldLvl="1" animBg="1" rev="0" advAuto="0" spid="1019" grpId="21"/>
      <p:bldP build="whole" bldLvl="1" animBg="1" rev="0" advAuto="0" spid="1030" grpId="13"/>
      <p:bldP build="whole" bldLvl="1" animBg="1" rev="0" advAuto="0" spid="1039" grpId="29"/>
      <p:bldP build="whole" bldLvl="1" animBg="1" rev="0" advAuto="0" spid="1038" grpId="27"/>
      <p:bldP build="whole" bldLvl="1" animBg="1" rev="0" advAuto="0" spid="1030" grpId="16"/>
      <p:bldP build="whole" bldLvl="1" animBg="1" rev="0" advAuto="0" spid="1022" grpId="11"/>
      <p:bldP build="whole" bldLvl="1" animBg="1" rev="0" advAuto="0" spid="1033" grpId="22"/>
      <p:bldP build="whole" bldLvl="1" animBg="1" rev="0" advAuto="0" spid="1037" grpId="26"/>
      <p:bldP build="whole" bldLvl="1" animBg="1" rev="0" advAuto="0" spid="1027" grpId="6"/>
      <p:bldP build="whole" bldLvl="1" animBg="1" rev="0" advAuto="0" spid="1032" grpId="14"/>
      <p:bldP build="whole" bldLvl="1" animBg="1" rev="0" advAuto="0" spid="1012" grpId="2"/>
      <p:bldP build="whole" bldLvl="1" animBg="1" rev="0" advAuto="0" spid="1011" grpId="1"/>
      <p:bldP build="whole" bldLvl="1" animBg="1" rev="0" advAuto="0" spid="1026" grpId="7"/>
      <p:bldP build="whole" bldLvl="1" animBg="1" rev="0" advAuto="0" spid="1028" grpId="17"/>
      <p:bldP build="whole" bldLvl="1" animBg="1" rev="0" advAuto="0" spid="1018" grpId="20"/>
      <p:bldP build="whole" bldLvl="1" animBg="1" rev="0" advAuto="0" spid="1034" grpId="23"/>
      <p:bldP build="whole" bldLvl="1" animBg="1" rev="0" advAuto="0" spid="1025" grpId="8"/>
      <p:bldP build="whole" bldLvl="1" animBg="1" rev="0" advAuto="0" spid="1042" grpId="3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049" name="Shape 1049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05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2251075"/>
            <a:ext cx="2892425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8100" y="3108325"/>
            <a:ext cx="2892425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2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7862" y="3902075"/>
            <a:ext cx="2892426" cy="750888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hape 1053"/>
          <p:cNvSpPr/>
          <p:nvPr/>
        </p:nvSpPr>
        <p:spPr>
          <a:xfrm flipH="1">
            <a:off x="4678362" y="2755900"/>
            <a:ext cx="1268413" cy="628650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54" name="Shape 1054"/>
          <p:cNvSpPr/>
          <p:nvPr/>
        </p:nvSpPr>
        <p:spPr>
          <a:xfrm flipH="1">
            <a:off x="5326062" y="2755899"/>
            <a:ext cx="620713" cy="1465264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55" name="Shape 1055"/>
          <p:cNvSpPr/>
          <p:nvPr/>
        </p:nvSpPr>
        <p:spPr>
          <a:xfrm>
            <a:off x="5006975" y="2636837"/>
            <a:ext cx="130176" cy="747713"/>
          </a:xfrm>
          <a:prstGeom prst="line">
            <a:avLst/>
          </a:prstGeom>
          <a:ln w="38100">
            <a:solidFill>
              <a:srgbClr val="008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56" name="Shape 1056"/>
          <p:cNvSpPr/>
          <p:nvPr/>
        </p:nvSpPr>
        <p:spPr>
          <a:xfrm>
            <a:off x="5645150" y="2636837"/>
            <a:ext cx="101601" cy="1728789"/>
          </a:xfrm>
          <a:prstGeom prst="line">
            <a:avLst/>
          </a:prstGeom>
          <a:ln w="38100">
            <a:solidFill>
              <a:srgbClr val="008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05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8887" y="2492375"/>
            <a:ext cx="1114426" cy="28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8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8887" y="3305175"/>
            <a:ext cx="1190626" cy="247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9212" y="4076700"/>
            <a:ext cx="1066801" cy="247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575" y="1052512"/>
            <a:ext cx="7000875" cy="619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750" y="1589087"/>
            <a:ext cx="1423988" cy="4681538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Shape 106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Dependencies &amp; Forwarding</a:t>
            </a:r>
          </a:p>
        </p:txBody>
      </p:sp>
      <p:sp>
        <p:nvSpPr>
          <p:cNvPr id="1064" name="Shape 1064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065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5475" y="2251075"/>
            <a:ext cx="2892425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6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7775" y="3108325"/>
            <a:ext cx="2892425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7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57537" y="3902075"/>
            <a:ext cx="2892426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8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6825" y="4724400"/>
            <a:ext cx="2892425" cy="752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54525" y="5516562"/>
            <a:ext cx="2892425" cy="75247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Shape 1070"/>
          <p:cNvSpPr/>
          <p:nvPr/>
        </p:nvSpPr>
        <p:spPr>
          <a:xfrm>
            <a:off x="7537450" y="1671637"/>
            <a:ext cx="1053168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$1 has 30</a:t>
            </a:r>
          </a:p>
          <a:p>
            <a:pPr/>
            <a:r>
              <a:t>$3 has 50</a:t>
            </a:r>
          </a:p>
        </p:txBody>
      </p:sp>
      <p:sp>
        <p:nvSpPr>
          <p:cNvPr id="1071" name="Shape 1071"/>
          <p:cNvSpPr/>
          <p:nvPr/>
        </p:nvSpPr>
        <p:spPr>
          <a:xfrm>
            <a:off x="6227762" y="2249487"/>
            <a:ext cx="2860676" cy="168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800">
                <a:solidFill>
                  <a:srgbClr val="002060"/>
                </a:solidFill>
              </a:defRPr>
            </a:lvl1pPr>
          </a:lstStyle>
          <a:p>
            <a:pPr/>
            <a:r>
              <a:t>A read of a register during a clock cycle returns the value written at the end of the first half of the cycle, when such a write occurs </a:t>
            </a:r>
          </a:p>
        </p:txBody>
      </p:sp>
      <p:sp>
        <p:nvSpPr>
          <p:cNvPr id="1072" name="Shape 1072"/>
          <p:cNvSpPr/>
          <p:nvPr/>
        </p:nvSpPr>
        <p:spPr>
          <a:xfrm>
            <a:off x="4859337" y="1773237"/>
            <a:ext cx="1225551" cy="1079501"/>
          </a:xfrm>
          <a:prstGeom prst="line">
            <a:avLst/>
          </a:prstGeom>
          <a:ln w="38100">
            <a:solidFill>
              <a:srgbClr val="00206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73" name="Shape 1073"/>
          <p:cNvSpPr/>
          <p:nvPr/>
        </p:nvSpPr>
        <p:spPr>
          <a:xfrm flipH="1">
            <a:off x="4616449" y="2754312"/>
            <a:ext cx="1" cy="2289176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74" name="Shape 1074"/>
          <p:cNvSpPr/>
          <p:nvPr/>
        </p:nvSpPr>
        <p:spPr>
          <a:xfrm>
            <a:off x="4616449" y="2754312"/>
            <a:ext cx="676277" cy="3051176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75" name="Shape 1075"/>
          <p:cNvSpPr/>
          <p:nvPr/>
        </p:nvSpPr>
        <p:spPr>
          <a:xfrm rot="16200000">
            <a:off x="7247264" y="5201910"/>
            <a:ext cx="1528764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No Potential Hazard</a:t>
            </a:r>
          </a:p>
        </p:txBody>
      </p:sp>
      <p:sp>
        <p:nvSpPr>
          <p:cNvPr id="1076" name="Shape 1076"/>
          <p:cNvSpPr/>
          <p:nvPr/>
        </p:nvSpPr>
        <p:spPr>
          <a:xfrm>
            <a:off x="7508875" y="4868862"/>
            <a:ext cx="158750" cy="1385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93"/>
                  <a:pt x="10800" y="207"/>
                </a:cubicBezTo>
                <a:lnTo>
                  <a:pt x="10800" y="10593"/>
                </a:lnTo>
                <a:cubicBezTo>
                  <a:pt x="10800" y="10707"/>
                  <a:pt x="15635" y="10800"/>
                  <a:pt x="21600" y="10800"/>
                </a:cubicBezTo>
                <a:cubicBezTo>
                  <a:pt x="15635" y="10800"/>
                  <a:pt x="10800" y="10893"/>
                  <a:pt x="10800" y="11007"/>
                </a:cubicBezTo>
                <a:lnTo>
                  <a:pt x="10800" y="21393"/>
                </a:lnTo>
                <a:cubicBezTo>
                  <a:pt x="10800" y="21507"/>
                  <a:pt x="5965" y="21600"/>
                  <a:pt x="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77" name="Shape 1077"/>
          <p:cNvSpPr/>
          <p:nvPr/>
        </p:nvSpPr>
        <p:spPr>
          <a:xfrm flipH="1">
            <a:off x="3348037" y="2755900"/>
            <a:ext cx="1268413" cy="628650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78" name="Shape 1078"/>
          <p:cNvSpPr/>
          <p:nvPr/>
        </p:nvSpPr>
        <p:spPr>
          <a:xfrm flipH="1">
            <a:off x="3995737" y="2755899"/>
            <a:ext cx="620713" cy="1465264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79" name="Shape 1079"/>
          <p:cNvSpPr/>
          <p:nvPr/>
        </p:nvSpPr>
        <p:spPr>
          <a:xfrm>
            <a:off x="2352675" y="3343275"/>
            <a:ext cx="177800" cy="1125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5" y="0"/>
                  <a:pt x="10800" y="127"/>
                  <a:pt x="10800" y="284"/>
                </a:cubicBezTo>
                <a:lnTo>
                  <a:pt x="10800" y="10516"/>
                </a:lnTo>
                <a:cubicBezTo>
                  <a:pt x="10800" y="10673"/>
                  <a:pt x="5965" y="10800"/>
                  <a:pt x="0" y="10800"/>
                </a:cubicBezTo>
                <a:cubicBezTo>
                  <a:pt x="5965" y="10800"/>
                  <a:pt x="10800" y="10927"/>
                  <a:pt x="10800" y="11084"/>
                </a:cubicBezTo>
                <a:lnTo>
                  <a:pt x="10800" y="21316"/>
                </a:lnTo>
                <a:cubicBezTo>
                  <a:pt x="10800" y="21473"/>
                  <a:pt x="15635" y="21600"/>
                  <a:pt x="2160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080" name="Shape 1080"/>
          <p:cNvSpPr/>
          <p:nvPr/>
        </p:nvSpPr>
        <p:spPr>
          <a:xfrm rot="16200000">
            <a:off x="1568777" y="3520747"/>
            <a:ext cx="1147763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Potential Hazard</a:t>
            </a:r>
          </a:p>
        </p:txBody>
      </p:sp>
      <p:sp>
        <p:nvSpPr>
          <p:cNvPr id="1081" name="Shape 1081"/>
          <p:cNvSpPr/>
          <p:nvPr/>
        </p:nvSpPr>
        <p:spPr>
          <a:xfrm>
            <a:off x="3676650" y="2636837"/>
            <a:ext cx="130176" cy="747713"/>
          </a:xfrm>
          <a:prstGeom prst="line">
            <a:avLst/>
          </a:prstGeom>
          <a:ln w="38100">
            <a:solidFill>
              <a:srgbClr val="008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82" name="Shape 1082"/>
          <p:cNvSpPr/>
          <p:nvPr/>
        </p:nvSpPr>
        <p:spPr>
          <a:xfrm>
            <a:off x="4314825" y="2636837"/>
            <a:ext cx="101601" cy="1728789"/>
          </a:xfrm>
          <a:prstGeom prst="line">
            <a:avLst/>
          </a:prstGeom>
          <a:ln w="38100">
            <a:solidFill>
              <a:srgbClr val="008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86" name="Group 1086"/>
          <p:cNvGrpSpPr/>
          <p:nvPr/>
        </p:nvGrpSpPr>
        <p:grpSpPr>
          <a:xfrm>
            <a:off x="2195512" y="3217862"/>
            <a:ext cx="2190751" cy="2596931"/>
            <a:chOff x="0" y="0"/>
            <a:chExt cx="2190749" cy="2596930"/>
          </a:xfrm>
        </p:grpSpPr>
        <p:sp>
          <p:nvSpPr>
            <p:cNvPr id="1083" name="Shape 1083"/>
            <p:cNvSpPr/>
            <p:nvPr/>
          </p:nvSpPr>
          <p:spPr>
            <a:xfrm>
              <a:off x="0" y="1826337"/>
              <a:ext cx="1120537" cy="770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Resolved</a:t>
              </a:r>
            </a:p>
            <a:p>
              <a:pPr/>
              <a:r>
                <a:t>Via</a:t>
              </a:r>
            </a:p>
            <a:p>
              <a:pPr/>
              <a:r>
                <a:t>Forwarding</a:t>
              </a:r>
            </a:p>
          </p:txBody>
        </p:sp>
        <p:sp>
          <p:nvSpPr>
            <p:cNvPr id="1084" name="Shape 1084"/>
            <p:cNvSpPr/>
            <p:nvPr/>
          </p:nvSpPr>
          <p:spPr>
            <a:xfrm flipV="1">
              <a:off x="347661" y="0"/>
              <a:ext cx="1263651" cy="1825626"/>
            </a:xfrm>
            <a:prstGeom prst="line">
              <a:avLst/>
            </a:prstGeom>
            <a:noFill/>
            <a:ln w="38100" cap="flat">
              <a:solidFill>
                <a:srgbClr val="CDE1E6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5" name="Shape 1085"/>
            <p:cNvSpPr/>
            <p:nvPr/>
          </p:nvSpPr>
          <p:spPr>
            <a:xfrm flipV="1">
              <a:off x="361949" y="1147761"/>
              <a:ext cx="1828801" cy="677864"/>
            </a:xfrm>
            <a:prstGeom prst="line">
              <a:avLst/>
            </a:prstGeom>
            <a:noFill/>
            <a:ln w="38100" cap="flat">
              <a:solidFill>
                <a:srgbClr val="CDE1E6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3000" dir="5400000">
                <a:srgbClr val="000000">
                  <a:alpha val="34999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1087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2775" y="2298700"/>
            <a:ext cx="2892425" cy="750888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Shape 1088"/>
          <p:cNvSpPr/>
          <p:nvPr/>
        </p:nvSpPr>
        <p:spPr>
          <a:xfrm>
            <a:off x="1524000" y="1885950"/>
            <a:ext cx="6096000" cy="4064000"/>
          </a:xfrm>
          <a:prstGeom prst="rect">
            <a:avLst/>
          </a:prstGeom>
          <a:solidFill>
            <a:schemeClr val="accent1">
              <a:alpha val="8392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089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4000" y="1914525"/>
            <a:ext cx="6096000" cy="4065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0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2775" y="2263775"/>
            <a:ext cx="2892425" cy="750888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Shape 1091"/>
          <p:cNvSpPr/>
          <p:nvPr/>
        </p:nvSpPr>
        <p:spPr>
          <a:xfrm flipV="1">
            <a:off x="2352675" y="3014662"/>
            <a:ext cx="976313" cy="1693863"/>
          </a:xfrm>
          <a:prstGeom prst="line">
            <a:avLst/>
          </a:prstGeom>
          <a:ln w="38100">
            <a:solidFill>
              <a:srgbClr val="0099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92" name="Shape 1092"/>
          <p:cNvSpPr/>
          <p:nvPr/>
        </p:nvSpPr>
        <p:spPr>
          <a:xfrm flipH="1" flipV="1">
            <a:off x="3676650" y="2852737"/>
            <a:ext cx="161926" cy="933451"/>
          </a:xfrm>
          <a:prstGeom prst="line">
            <a:avLst/>
          </a:prstGeom>
          <a:ln w="38100">
            <a:solidFill>
              <a:srgbClr val="0099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93" name="Shape 1093"/>
          <p:cNvSpPr/>
          <p:nvPr/>
        </p:nvSpPr>
        <p:spPr>
          <a:xfrm flipH="1" flipV="1">
            <a:off x="4262437" y="2779712"/>
            <a:ext cx="1327151" cy="493714"/>
          </a:xfrm>
          <a:prstGeom prst="line">
            <a:avLst/>
          </a:prstGeom>
          <a:ln w="38100">
            <a:solidFill>
              <a:srgbClr val="0099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2" grpId="4"/>
      <p:bldP build="whole" bldLvl="1" animBg="1" rev="0" advAuto="0" spid="1090" grpId="2"/>
      <p:bldP build="whole" bldLvl="1" animBg="1" rev="0" advAuto="0" spid="1093" grpId="5"/>
      <p:bldP build="whole" bldLvl="1" animBg="1" rev="0" advAuto="0" spid="1091" grpId="3"/>
      <p:bldP build="whole" bldLvl="1" animBg="1" rev="0" advAuto="0" spid="1088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096" name="Shape 1096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Detecting the Need to Forward</a:t>
            </a:r>
          </a:p>
        </p:txBody>
      </p:sp>
      <p:sp>
        <p:nvSpPr>
          <p:cNvPr id="1097" name="Shape 1097"/>
          <p:cNvSpPr/>
          <p:nvPr>
            <p:ph type="body" idx="4294967295"/>
          </p:nvPr>
        </p:nvSpPr>
        <p:spPr>
          <a:xfrm>
            <a:off x="696912" y="1341437"/>
            <a:ext cx="7772401" cy="479107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Pass register numbers along pipeline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e.g., ID/EX.RegisterRs = register number for Rs sitting in ID/EX pipeline register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ALU operand register numbers in EX stage are given by</a:t>
            </a:r>
          </a:p>
          <a:p>
            <a:pPr lvl="1" marL="742950" indent="-285750">
              <a:lnSpc>
                <a:spcPct val="90000"/>
              </a:lnSpc>
              <a:spcBef>
                <a:spcPts val="0"/>
              </a:spcBef>
              <a:buClr>
                <a:srgbClr val="91AFBF"/>
              </a:buClr>
              <a:defRPr sz="2400"/>
            </a:pPr>
            <a:r>
              <a:t>ID/EX.RegisterRs, ID/EX.RegisterRt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800"/>
            </a:pPr>
            <a:r>
              <a:t>Data hazards when</a:t>
            </a:r>
          </a:p>
          <a:p>
            <a:pPr lvl="1" marL="285750" indent="171450">
              <a:lnSpc>
                <a:spcPct val="90000"/>
              </a:lnSpc>
              <a:spcBef>
                <a:spcPts val="0"/>
              </a:spcBef>
              <a:buSzTx/>
              <a:buNone/>
              <a:defRPr sz="2400">
                <a:solidFill>
                  <a:srgbClr val="91AFBF"/>
                </a:solidFill>
              </a:defRPr>
            </a:pPr>
            <a:r>
              <a:t>1a.</a:t>
            </a:r>
            <a:r>
              <a:rPr>
                <a:solidFill>
                  <a:srgbClr val="000000"/>
                </a:solidFill>
              </a:rPr>
              <a:t> EX/MEM.RegisterRd = ID/EX.RegisterRs</a:t>
            </a:r>
          </a:p>
          <a:p>
            <a:pPr lvl="1" marL="285750" indent="171450">
              <a:lnSpc>
                <a:spcPct val="90000"/>
              </a:lnSpc>
              <a:spcBef>
                <a:spcPts val="0"/>
              </a:spcBef>
              <a:buSzTx/>
              <a:buNone/>
              <a:defRPr sz="2400">
                <a:solidFill>
                  <a:srgbClr val="91AFBF"/>
                </a:solidFill>
              </a:defRPr>
            </a:pPr>
            <a:r>
              <a:t>1b.</a:t>
            </a:r>
            <a:r>
              <a:rPr>
                <a:solidFill>
                  <a:srgbClr val="000000"/>
                </a:solidFill>
              </a:rPr>
              <a:t> EX/MEM.RegisterRd = ID/EX.RegisterRt</a:t>
            </a:r>
          </a:p>
          <a:p>
            <a:pPr lvl="1" marL="285750" indent="171450">
              <a:lnSpc>
                <a:spcPct val="90000"/>
              </a:lnSpc>
              <a:spcBef>
                <a:spcPts val="0"/>
              </a:spcBef>
              <a:buSzTx/>
              <a:buNone/>
              <a:defRPr sz="2400">
                <a:solidFill>
                  <a:srgbClr val="91AFBF"/>
                </a:solidFill>
              </a:defRPr>
            </a:pPr>
            <a:r>
              <a:t>2a.</a:t>
            </a:r>
            <a:r>
              <a:rPr>
                <a:solidFill>
                  <a:srgbClr val="000000"/>
                </a:solidFill>
              </a:rPr>
              <a:t> MEM/WB.RegisterRd = ID/EX.RegisterRs</a:t>
            </a:r>
          </a:p>
          <a:p>
            <a:pPr lvl="1" marL="285750" indent="171450">
              <a:lnSpc>
                <a:spcPct val="90000"/>
              </a:lnSpc>
              <a:spcBef>
                <a:spcPts val="0"/>
              </a:spcBef>
              <a:buSzTx/>
              <a:buNone/>
              <a:defRPr sz="2400">
                <a:solidFill>
                  <a:srgbClr val="91AFBF"/>
                </a:solidFill>
              </a:defRPr>
            </a:pPr>
            <a:r>
              <a:t>2b.</a:t>
            </a:r>
            <a:r>
              <a:rPr>
                <a:solidFill>
                  <a:srgbClr val="000000"/>
                </a:solidFill>
              </a:rPr>
              <a:t> MEM/WB.RegisterRd = ID/EX.RegisterRt</a:t>
            </a:r>
          </a:p>
        </p:txBody>
      </p:sp>
      <p:sp>
        <p:nvSpPr>
          <p:cNvPr id="1098" name="Shape 1098"/>
          <p:cNvSpPr/>
          <p:nvPr/>
        </p:nvSpPr>
        <p:spPr>
          <a:xfrm>
            <a:off x="7723187" y="4111625"/>
            <a:ext cx="1164293" cy="780118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Fwd from</a:t>
            </a:r>
            <a:br/>
            <a:r>
              <a:t>EX/MEM</a:t>
            </a:r>
            <a:br/>
            <a:r>
              <a:t>pipeline reg</a:t>
            </a:r>
          </a:p>
        </p:txBody>
      </p:sp>
      <p:sp>
        <p:nvSpPr>
          <p:cNvPr id="1099" name="Shape 1099"/>
          <p:cNvSpPr/>
          <p:nvPr/>
        </p:nvSpPr>
        <p:spPr>
          <a:xfrm>
            <a:off x="7473950" y="4129087"/>
            <a:ext cx="166688" cy="849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15635" y="10800"/>
                  <a:pt x="21600" y="10800"/>
                </a:cubicBezTo>
                <a:cubicBezTo>
                  <a:pt x="1563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5965" y="21600"/>
                  <a:pt x="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00" name="Shape 1100"/>
          <p:cNvSpPr/>
          <p:nvPr/>
        </p:nvSpPr>
        <p:spPr>
          <a:xfrm>
            <a:off x="7473950" y="5033962"/>
            <a:ext cx="166688" cy="849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15635" y="10800"/>
                  <a:pt x="21600" y="10800"/>
                </a:cubicBezTo>
                <a:cubicBezTo>
                  <a:pt x="1563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5965" y="21600"/>
                  <a:pt x="0" y="21600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01" name="Shape 1101"/>
          <p:cNvSpPr/>
          <p:nvPr/>
        </p:nvSpPr>
        <p:spPr>
          <a:xfrm>
            <a:off x="7723187" y="5105400"/>
            <a:ext cx="1164293" cy="780118"/>
          </a:xfrm>
          <a:prstGeom prst="rect">
            <a:avLst/>
          </a:prstGeom>
          <a:solidFill>
            <a:schemeClr val="accent1"/>
          </a:solidFill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Fwd from</a:t>
            </a:r>
            <a:br/>
            <a:r>
              <a:t>MEM/WB</a:t>
            </a:r>
            <a:br/>
            <a:r>
              <a:t>pipeline reg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04" name="Shape 1104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Detecting the Need to Forward</a:t>
            </a:r>
          </a:p>
        </p:txBody>
      </p:sp>
      <p:sp>
        <p:nvSpPr>
          <p:cNvPr id="1105" name="Shape 1105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But only if forwarding instruction will write to a register!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EX/MEM.RegWrite, MEM/WB.RegWrite</a:t>
            </a:r>
          </a:p>
          <a:p>
            <a:pPr/>
            <a:r>
              <a:t>And only if Rd for that instruction is not $zero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EX/MEM.RegisterRd ≠ 0,</a:t>
            </a:r>
            <a:br/>
            <a:r>
              <a:t>MEM/WB.RegisterRd ≠ 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4294967295"/>
          </p:nvPr>
        </p:nvSpPr>
        <p:spPr>
          <a:xfrm>
            <a:off x="8761588" y="6451701"/>
            <a:ext cx="203025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51" name="Shape 151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Sequential Elements</a:t>
            </a:r>
          </a:p>
        </p:txBody>
      </p:sp>
      <p:sp>
        <p:nvSpPr>
          <p:cNvPr id="152" name="Shape 152"/>
          <p:cNvSpPr/>
          <p:nvPr>
            <p:ph type="body" sz="half" idx="4294967295"/>
          </p:nvPr>
        </p:nvSpPr>
        <p:spPr>
          <a:xfrm>
            <a:off x="684212" y="1125537"/>
            <a:ext cx="8270876" cy="27654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Register: stores data in a circuit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Uses a clock signal to determine when to update the stored value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Edge-triggered: update when Clk changes from 0 to 1</a:t>
            </a:r>
          </a:p>
        </p:txBody>
      </p:sp>
      <p:grpSp>
        <p:nvGrpSpPr>
          <p:cNvPr id="162" name="Group 162"/>
          <p:cNvGrpSpPr/>
          <p:nvPr/>
        </p:nvGrpSpPr>
        <p:grpSpPr>
          <a:xfrm>
            <a:off x="755649" y="4365625"/>
            <a:ext cx="2010741" cy="1223963"/>
            <a:chOff x="0" y="0"/>
            <a:chExt cx="2010739" cy="1223962"/>
          </a:xfrm>
        </p:grpSpPr>
        <p:sp>
          <p:nvSpPr>
            <p:cNvPr id="153" name="Shape 153"/>
            <p:cNvSpPr/>
            <p:nvPr/>
          </p:nvSpPr>
          <p:spPr>
            <a:xfrm>
              <a:off x="720725" y="0"/>
              <a:ext cx="792163" cy="1223963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54" name="Shape 154"/>
            <p:cNvSpPr/>
            <p:nvPr/>
          </p:nvSpPr>
          <p:spPr>
            <a:xfrm>
              <a:off x="504825" y="288924"/>
              <a:ext cx="21590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04825" y="936625"/>
              <a:ext cx="215900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512887" y="288924"/>
              <a:ext cx="2159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4462" y="77787"/>
              <a:ext cx="269229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0" y="725487"/>
              <a:ext cx="43431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Clk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728787" y="77787"/>
              <a:ext cx="28195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/>
              </a:lvl1pPr>
            </a:lstStyle>
            <a:p>
              <a:pPr/>
              <a:r>
                <a:t>Q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720724" y="863599"/>
              <a:ext cx="144464" cy="7302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1" name="Shape 161"/>
            <p:cNvSpPr/>
            <p:nvPr/>
          </p:nvSpPr>
          <p:spPr>
            <a:xfrm flipV="1">
              <a:off x="720724" y="936624"/>
              <a:ext cx="144464" cy="7143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3419474" y="4005262"/>
            <a:ext cx="4775201" cy="1800226"/>
            <a:chOff x="0" y="0"/>
            <a:chExt cx="4775200" cy="1800225"/>
          </a:xfrm>
        </p:grpSpPr>
        <p:sp>
          <p:nvSpPr>
            <p:cNvPr id="163" name="Shape 163"/>
            <p:cNvSpPr/>
            <p:nvPr/>
          </p:nvSpPr>
          <p:spPr>
            <a:xfrm>
              <a:off x="885825" y="144462"/>
              <a:ext cx="863600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885825" y="144462"/>
              <a:ext cx="0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749425" y="144462"/>
              <a:ext cx="0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749425" y="431800"/>
              <a:ext cx="86360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598487" y="431800"/>
              <a:ext cx="287338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614612" y="144462"/>
              <a:ext cx="863601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614612" y="144462"/>
              <a:ext cx="1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3478212" y="144462"/>
              <a:ext cx="1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3478212" y="431800"/>
              <a:ext cx="863601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4341812" y="144462"/>
              <a:ext cx="1" cy="2873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3" name="Shape 173"/>
            <p:cNvSpPr/>
            <p:nvPr/>
          </p:nvSpPr>
          <p:spPr>
            <a:xfrm flipV="1">
              <a:off x="4343399" y="142874"/>
              <a:ext cx="360364" cy="1589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98487" y="1800225"/>
              <a:ext cx="41767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5" name="Shape 175"/>
            <p:cNvSpPr/>
            <p:nvPr/>
          </p:nvSpPr>
          <p:spPr>
            <a:xfrm flipV="1">
              <a:off x="598487" y="0"/>
              <a:ext cx="1" cy="18002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0" y="149225"/>
              <a:ext cx="397630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Clk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0" y="676275"/>
              <a:ext cx="250885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0" y="1228725"/>
              <a:ext cx="26219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Q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598487" y="719137"/>
              <a:ext cx="1008063" cy="28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069" y="0"/>
                  </a:lnTo>
                  <a:lnTo>
                    <a:pt x="21600" y="10800"/>
                  </a:lnTo>
                  <a:lnTo>
                    <a:pt x="20069" y="21600"/>
                  </a:lnTo>
                  <a:lnTo>
                    <a:pt x="0" y="21600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606550" y="719137"/>
              <a:ext cx="1728788" cy="28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893" y="0"/>
                  </a:lnTo>
                  <a:lnTo>
                    <a:pt x="20688" y="0"/>
                  </a:lnTo>
                  <a:lnTo>
                    <a:pt x="21600" y="10800"/>
                  </a:lnTo>
                  <a:lnTo>
                    <a:pt x="20688" y="21600"/>
                  </a:lnTo>
                  <a:lnTo>
                    <a:pt x="893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2759075" y="1295400"/>
              <a:ext cx="1728788" cy="28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893" y="0"/>
                  </a:lnTo>
                  <a:lnTo>
                    <a:pt x="20688" y="0"/>
                  </a:lnTo>
                  <a:lnTo>
                    <a:pt x="21600" y="10800"/>
                  </a:lnTo>
                  <a:lnTo>
                    <a:pt x="20688" y="21600"/>
                  </a:lnTo>
                  <a:lnTo>
                    <a:pt x="893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91AFB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030287" y="1295400"/>
              <a:ext cx="1728788" cy="28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893" y="0"/>
                  </a:lnTo>
                  <a:lnTo>
                    <a:pt x="20688" y="0"/>
                  </a:lnTo>
                  <a:lnTo>
                    <a:pt x="21600" y="10800"/>
                  </a:lnTo>
                  <a:lnTo>
                    <a:pt x="20688" y="21600"/>
                  </a:lnTo>
                  <a:lnTo>
                    <a:pt x="893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91AFB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598487" y="1296987"/>
              <a:ext cx="431801" cy="28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8026" y="0"/>
                  </a:lnTo>
                  <a:lnTo>
                    <a:pt x="21600" y="10740"/>
                  </a:lnTo>
                  <a:lnTo>
                    <a:pt x="18026" y="21600"/>
                  </a:lnTo>
                  <a:lnTo>
                    <a:pt x="0" y="21600"/>
                  </a:lnTo>
                </a:path>
              </a:pathLst>
            </a:custGeom>
            <a:solidFill>
              <a:srgbClr val="91AFB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885825" y="863600"/>
              <a:ext cx="268288" cy="42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895" y="2560"/>
                    <a:pt x="2812" y="13120"/>
                    <a:pt x="5751" y="15200"/>
                  </a:cubicBezTo>
                  <a:cubicBezTo>
                    <a:pt x="8691" y="17280"/>
                    <a:pt x="14826" y="11600"/>
                    <a:pt x="17510" y="12640"/>
                  </a:cubicBezTo>
                  <a:cubicBezTo>
                    <a:pt x="20194" y="13680"/>
                    <a:pt x="20705" y="1976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2614612" y="863600"/>
              <a:ext cx="268288" cy="42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895" y="2560"/>
                    <a:pt x="2812" y="13120"/>
                    <a:pt x="5751" y="15200"/>
                  </a:cubicBezTo>
                  <a:cubicBezTo>
                    <a:pt x="8691" y="17280"/>
                    <a:pt x="14826" y="11600"/>
                    <a:pt x="17510" y="12640"/>
                  </a:cubicBezTo>
                  <a:cubicBezTo>
                    <a:pt x="20194" y="13680"/>
                    <a:pt x="20705" y="1976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4486275" y="1295400"/>
              <a:ext cx="215900" cy="28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7147" y="0"/>
                  </a:lnTo>
                  <a:lnTo>
                    <a:pt x="0" y="10800"/>
                  </a:lnTo>
                  <a:lnTo>
                    <a:pt x="7147" y="21600"/>
                  </a:lnTo>
                  <a:lnTo>
                    <a:pt x="21600" y="21600"/>
                  </a:lnTo>
                </a:path>
              </a:pathLst>
            </a:custGeom>
            <a:solidFill>
              <a:srgbClr val="91AFB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3335337" y="719137"/>
              <a:ext cx="1368426" cy="28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153" y="0"/>
                  </a:lnTo>
                  <a:lnTo>
                    <a:pt x="0" y="10800"/>
                  </a:lnTo>
                  <a:lnTo>
                    <a:pt x="1153" y="21600"/>
                  </a:lnTo>
                  <a:lnTo>
                    <a:pt x="21600" y="21600"/>
                  </a:lnTo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4343400" y="863600"/>
              <a:ext cx="268288" cy="428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895" y="2560"/>
                    <a:pt x="2812" y="13120"/>
                    <a:pt x="5751" y="15200"/>
                  </a:cubicBezTo>
                  <a:cubicBezTo>
                    <a:pt x="8691" y="17280"/>
                    <a:pt x="14826" y="11600"/>
                    <a:pt x="17510" y="12640"/>
                  </a:cubicBezTo>
                  <a:cubicBezTo>
                    <a:pt x="20194" y="13680"/>
                    <a:pt x="20705" y="19760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Shape 189"/>
            <p:cNvSpPr/>
            <p:nvPr/>
          </p:nvSpPr>
          <p:spPr>
            <a:xfrm flipH="1">
              <a:off x="885825" y="0"/>
              <a:ext cx="1" cy="18002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2614612" y="0"/>
              <a:ext cx="1" cy="18002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4341812" y="0"/>
              <a:ext cx="1589" cy="18002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108" name="f04-54-P374493-bottom.png" descr="f04-54-P374493-botto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912" y="1628775"/>
            <a:ext cx="6618288" cy="4410075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Shape 110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Forwarding Paths</a:t>
            </a:r>
          </a:p>
        </p:txBody>
      </p:sp>
      <p:sp>
        <p:nvSpPr>
          <p:cNvPr id="1110" name="Shape 1110"/>
          <p:cNvSpPr/>
          <p:nvPr/>
        </p:nvSpPr>
        <p:spPr>
          <a:xfrm>
            <a:off x="2936875" y="4421187"/>
            <a:ext cx="285751" cy="1588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1" name="Shape 1111"/>
          <p:cNvSpPr/>
          <p:nvPr/>
        </p:nvSpPr>
        <p:spPr>
          <a:xfrm flipH="1">
            <a:off x="5580062" y="2833687"/>
            <a:ext cx="1589" cy="2786063"/>
          </a:xfrm>
          <a:prstGeom prst="line">
            <a:avLst/>
          </a:prstGeom>
          <a:ln w="38100">
            <a:solidFill>
              <a:srgbClr val="0099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2" name="Shape 1112"/>
          <p:cNvSpPr/>
          <p:nvPr/>
        </p:nvSpPr>
        <p:spPr>
          <a:xfrm flipH="1">
            <a:off x="3462337" y="2500312"/>
            <a:ext cx="1588" cy="3109913"/>
          </a:xfrm>
          <a:prstGeom prst="line">
            <a:avLst/>
          </a:prstGeom>
          <a:ln w="38100">
            <a:solidFill>
              <a:srgbClr val="0099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3" name="Shape 1113"/>
          <p:cNvSpPr/>
          <p:nvPr/>
        </p:nvSpPr>
        <p:spPr>
          <a:xfrm>
            <a:off x="3462337" y="5610225"/>
            <a:ext cx="2119313" cy="9525"/>
          </a:xfrm>
          <a:prstGeom prst="line">
            <a:avLst/>
          </a:prstGeom>
          <a:ln w="38100">
            <a:solidFill>
              <a:srgbClr val="0099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4" name="Shape 1114"/>
          <p:cNvSpPr/>
          <p:nvPr/>
        </p:nvSpPr>
        <p:spPr>
          <a:xfrm>
            <a:off x="3444874" y="2514600"/>
            <a:ext cx="182564" cy="1588"/>
          </a:xfrm>
          <a:prstGeom prst="line">
            <a:avLst/>
          </a:prstGeom>
          <a:ln w="38100">
            <a:solidFill>
              <a:srgbClr val="0099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15" name="Shape 1115"/>
          <p:cNvSpPr/>
          <p:nvPr/>
        </p:nvSpPr>
        <p:spPr>
          <a:xfrm flipH="1">
            <a:off x="7948612" y="3502025"/>
            <a:ext cx="1589" cy="2287588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6" name="Shape 1116"/>
          <p:cNvSpPr/>
          <p:nvPr/>
        </p:nvSpPr>
        <p:spPr>
          <a:xfrm flipH="1">
            <a:off x="3349625" y="2270124"/>
            <a:ext cx="1588" cy="3509964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7" name="Shape 1117"/>
          <p:cNvSpPr/>
          <p:nvPr/>
        </p:nvSpPr>
        <p:spPr>
          <a:xfrm>
            <a:off x="3349624" y="5780087"/>
            <a:ext cx="4600577" cy="7938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8" name="Shape 1118"/>
          <p:cNvSpPr/>
          <p:nvPr/>
        </p:nvSpPr>
        <p:spPr>
          <a:xfrm>
            <a:off x="3341687" y="2270125"/>
            <a:ext cx="238126" cy="1588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19" name="Shape 1119"/>
          <p:cNvSpPr/>
          <p:nvPr/>
        </p:nvSpPr>
        <p:spPr>
          <a:xfrm>
            <a:off x="3459162" y="3579812"/>
            <a:ext cx="180976" cy="1589"/>
          </a:xfrm>
          <a:prstGeom prst="line">
            <a:avLst/>
          </a:prstGeom>
          <a:ln w="38100">
            <a:solidFill>
              <a:srgbClr val="0099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20" name="Shape 1120"/>
          <p:cNvSpPr/>
          <p:nvPr/>
        </p:nvSpPr>
        <p:spPr>
          <a:xfrm>
            <a:off x="3357562" y="3363912"/>
            <a:ext cx="239713" cy="1588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21" name="Shape 1121"/>
          <p:cNvSpPr/>
          <p:nvPr/>
        </p:nvSpPr>
        <p:spPr>
          <a:xfrm>
            <a:off x="2936874" y="2063750"/>
            <a:ext cx="690564" cy="1588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22" name="Shape 1122"/>
          <p:cNvSpPr/>
          <p:nvPr/>
        </p:nvSpPr>
        <p:spPr>
          <a:xfrm>
            <a:off x="2944812" y="3100387"/>
            <a:ext cx="690563" cy="1588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123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450" y="1833562"/>
            <a:ext cx="6913563" cy="4205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500" fill="hold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1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ntr" nodeType="after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5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9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2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Class="entr" nodeType="afterEffect" presetSubtype="2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6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0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4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8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9" grpId="7"/>
      <p:bldP build="whole" bldLvl="1" animBg="1" rev="0" advAuto="0" spid="1112" grpId="6"/>
      <p:bldP build="whole" bldLvl="1" animBg="1" rev="0" advAuto="0" spid="1123" grpId="1"/>
      <p:bldP build="whole" bldLvl="1" animBg="1" rev="0" advAuto="0" spid="1114" grpId="8"/>
      <p:bldP build="whole" bldLvl="1" animBg="1" rev="0" advAuto="0" spid="1113" grpId="5"/>
      <p:bldP build="whole" bldLvl="1" animBg="1" rev="0" advAuto="0" spid="1111" grpId="4"/>
      <p:bldP build="whole" bldLvl="1" animBg="1" rev="0" advAuto="0" spid="1120" grpId="12"/>
      <p:bldP build="whole" bldLvl="1" animBg="1" rev="0" advAuto="0" spid="1122" grpId="2"/>
      <p:bldP build="whole" bldLvl="1" animBg="1" rev="0" advAuto="0" spid="1117" grpId="10"/>
      <p:bldP build="whole" bldLvl="1" animBg="1" rev="0" advAuto="0" spid="1115" grpId="9"/>
      <p:bldP build="whole" bldLvl="1" animBg="1" rev="0" advAuto="0" spid="1116" grpId="11"/>
      <p:bldP build="whole" bldLvl="1" animBg="1" rev="0" advAuto="0" spid="1121" grpId="3"/>
      <p:bldP build="whole" bldLvl="1" animBg="1" rev="0" advAuto="0" spid="1118" grpId="13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26" name="Shape 1126"/>
          <p:cNvSpPr/>
          <p:nvPr>
            <p:ph type="title" idx="4294967295"/>
          </p:nvPr>
        </p:nvSpPr>
        <p:spPr>
          <a:xfrm>
            <a:off x="684212" y="323849"/>
            <a:ext cx="8259763" cy="5842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Forwarding Paths</a:t>
            </a:r>
          </a:p>
        </p:txBody>
      </p:sp>
      <p:pic>
        <p:nvPicPr>
          <p:cNvPr id="1127" name="f04-54-P374493-bottom.png" descr="f04-54-P374493-botto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887" y="1898650"/>
            <a:ext cx="6618288" cy="4410075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hape 1128"/>
          <p:cNvSpPr/>
          <p:nvPr/>
        </p:nvSpPr>
        <p:spPr>
          <a:xfrm>
            <a:off x="2863850" y="4691062"/>
            <a:ext cx="285751" cy="1588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29" name="Shape 1129"/>
          <p:cNvSpPr/>
          <p:nvPr/>
        </p:nvSpPr>
        <p:spPr>
          <a:xfrm flipH="1">
            <a:off x="5507037" y="3103562"/>
            <a:ext cx="1589" cy="2786063"/>
          </a:xfrm>
          <a:prstGeom prst="line">
            <a:avLst/>
          </a:prstGeom>
          <a:ln w="38100">
            <a:solidFill>
              <a:srgbClr val="0099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0" name="Shape 1130"/>
          <p:cNvSpPr/>
          <p:nvPr/>
        </p:nvSpPr>
        <p:spPr>
          <a:xfrm flipH="1">
            <a:off x="3389312" y="2770187"/>
            <a:ext cx="1588" cy="3109913"/>
          </a:xfrm>
          <a:prstGeom prst="line">
            <a:avLst/>
          </a:prstGeom>
          <a:ln w="38100">
            <a:solidFill>
              <a:srgbClr val="0099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1" name="Shape 1131"/>
          <p:cNvSpPr/>
          <p:nvPr/>
        </p:nvSpPr>
        <p:spPr>
          <a:xfrm>
            <a:off x="3389312" y="5880100"/>
            <a:ext cx="2119313" cy="9525"/>
          </a:xfrm>
          <a:prstGeom prst="line">
            <a:avLst/>
          </a:prstGeom>
          <a:ln w="38100">
            <a:solidFill>
              <a:srgbClr val="0099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2" name="Shape 1132"/>
          <p:cNvSpPr/>
          <p:nvPr/>
        </p:nvSpPr>
        <p:spPr>
          <a:xfrm>
            <a:off x="3371849" y="2784475"/>
            <a:ext cx="182564" cy="1588"/>
          </a:xfrm>
          <a:prstGeom prst="line">
            <a:avLst/>
          </a:prstGeom>
          <a:ln w="38100">
            <a:solidFill>
              <a:srgbClr val="0099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33" name="Shape 1133"/>
          <p:cNvSpPr/>
          <p:nvPr/>
        </p:nvSpPr>
        <p:spPr>
          <a:xfrm flipH="1">
            <a:off x="7875587" y="3771900"/>
            <a:ext cx="1589" cy="2287588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4" name="Shape 1134"/>
          <p:cNvSpPr/>
          <p:nvPr/>
        </p:nvSpPr>
        <p:spPr>
          <a:xfrm flipH="1">
            <a:off x="3276600" y="2539999"/>
            <a:ext cx="1588" cy="3509964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5" name="Shape 1135"/>
          <p:cNvSpPr/>
          <p:nvPr/>
        </p:nvSpPr>
        <p:spPr>
          <a:xfrm>
            <a:off x="3276599" y="6049962"/>
            <a:ext cx="4600577" cy="7938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6" name="Shape 1136"/>
          <p:cNvSpPr/>
          <p:nvPr/>
        </p:nvSpPr>
        <p:spPr>
          <a:xfrm>
            <a:off x="3268662" y="2540000"/>
            <a:ext cx="238126" cy="1588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37" name="Shape 1137"/>
          <p:cNvSpPr/>
          <p:nvPr/>
        </p:nvSpPr>
        <p:spPr>
          <a:xfrm>
            <a:off x="3386137" y="3849687"/>
            <a:ext cx="180976" cy="1589"/>
          </a:xfrm>
          <a:prstGeom prst="line">
            <a:avLst/>
          </a:prstGeom>
          <a:ln w="38100">
            <a:solidFill>
              <a:srgbClr val="0099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38" name="Shape 1138"/>
          <p:cNvSpPr/>
          <p:nvPr/>
        </p:nvSpPr>
        <p:spPr>
          <a:xfrm>
            <a:off x="3284537" y="3633787"/>
            <a:ext cx="239713" cy="1588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39" name="Shape 1139"/>
          <p:cNvSpPr/>
          <p:nvPr/>
        </p:nvSpPr>
        <p:spPr>
          <a:xfrm>
            <a:off x="2863849" y="2333625"/>
            <a:ext cx="690564" cy="1588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40" name="Shape 1140"/>
          <p:cNvSpPr/>
          <p:nvPr/>
        </p:nvSpPr>
        <p:spPr>
          <a:xfrm>
            <a:off x="2871787" y="3370262"/>
            <a:ext cx="690563" cy="1588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141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3450" y="188912"/>
            <a:ext cx="1955800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2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5250" y="735012"/>
            <a:ext cx="1955800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Shape 1143"/>
          <p:cNvSpPr/>
          <p:nvPr/>
        </p:nvSpPr>
        <p:spPr>
          <a:xfrm flipH="1">
            <a:off x="6988174" y="533399"/>
            <a:ext cx="896939" cy="377827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44" name="Shape 1144"/>
          <p:cNvSpPr/>
          <p:nvPr/>
        </p:nvSpPr>
        <p:spPr>
          <a:xfrm>
            <a:off x="7219949" y="558800"/>
            <a:ext cx="88901" cy="349250"/>
          </a:xfrm>
          <a:prstGeom prst="line">
            <a:avLst/>
          </a:prstGeom>
          <a:ln w="38100">
            <a:solidFill>
              <a:srgbClr val="008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145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6825" y="327025"/>
            <a:ext cx="752475" cy="192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83175" y="925512"/>
            <a:ext cx="804863" cy="168276"/>
          </a:xfrm>
          <a:prstGeom prst="rect">
            <a:avLst/>
          </a:prstGeom>
          <a:ln w="12700">
            <a:miter lim="400000"/>
          </a:ln>
        </p:spPr>
      </p:pic>
      <p:sp>
        <p:nvSpPr>
          <p:cNvPr id="1147" name="Shape 1147"/>
          <p:cNvSpPr/>
          <p:nvPr/>
        </p:nvSpPr>
        <p:spPr>
          <a:xfrm>
            <a:off x="5435600" y="4883150"/>
            <a:ext cx="0" cy="561975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48" name="Shape 1148"/>
          <p:cNvSpPr/>
          <p:nvPr/>
        </p:nvSpPr>
        <p:spPr>
          <a:xfrm flipH="1">
            <a:off x="5068887" y="5430837"/>
            <a:ext cx="354013" cy="1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49" name="Shape 1149"/>
          <p:cNvSpPr/>
          <p:nvPr/>
        </p:nvSpPr>
        <p:spPr>
          <a:xfrm>
            <a:off x="2863850" y="4691062"/>
            <a:ext cx="285751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50" name="Shape 1150"/>
          <p:cNvSpPr/>
          <p:nvPr/>
        </p:nvSpPr>
        <p:spPr>
          <a:xfrm>
            <a:off x="3149600" y="4692650"/>
            <a:ext cx="0" cy="752475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51" name="Shape 1151"/>
          <p:cNvSpPr/>
          <p:nvPr/>
        </p:nvSpPr>
        <p:spPr>
          <a:xfrm>
            <a:off x="3122612" y="5430837"/>
            <a:ext cx="1133476" cy="1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52" name="Shape 1152"/>
          <p:cNvSpPr/>
          <p:nvPr/>
        </p:nvSpPr>
        <p:spPr>
          <a:xfrm>
            <a:off x="2979737" y="6156325"/>
            <a:ext cx="2266614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C00000"/>
                </a:solidFill>
              </a:defRPr>
            </a:pPr>
            <a:r>
              <a:t>EX/MEM.RegisterRd = </a:t>
            </a:r>
          </a:p>
          <a:p>
            <a:pPr>
              <a:defRPr>
                <a:solidFill>
                  <a:srgbClr val="C00000"/>
                </a:solidFill>
              </a:defRPr>
            </a:pPr>
            <a:r>
              <a:t>ID/EX.RegisterRs</a:t>
            </a:r>
          </a:p>
        </p:txBody>
      </p:sp>
      <p:pic>
        <p:nvPicPr>
          <p:cNvPr id="1153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2625" y="1916112"/>
            <a:ext cx="754063" cy="193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4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35375" y="1965325"/>
            <a:ext cx="806450" cy="168275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Shape 1155"/>
          <p:cNvSpPr/>
          <p:nvPr/>
        </p:nvSpPr>
        <p:spPr>
          <a:xfrm>
            <a:off x="3635375" y="2540000"/>
            <a:ext cx="806450" cy="0"/>
          </a:xfrm>
          <a:prstGeom prst="line">
            <a:avLst/>
          </a:prstGeom>
          <a:ln w="38100">
            <a:solidFill>
              <a:srgbClr val="008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56" name="Shape 1156"/>
          <p:cNvSpPr/>
          <p:nvPr/>
        </p:nvSpPr>
        <p:spPr>
          <a:xfrm>
            <a:off x="3724275" y="3613150"/>
            <a:ext cx="690563" cy="1588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57" name="Shape 1157"/>
          <p:cNvSpPr/>
          <p:nvPr/>
        </p:nvSpPr>
        <p:spPr>
          <a:xfrm rot="16200000">
            <a:off x="-1742530" y="3573353"/>
            <a:ext cx="516687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pPr/>
            <a:r>
              <a:t>We have not shown regWrite and $zero checks here.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4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Class="entr" nodeType="afterEffect" presetSubtype="2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3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Class="entr" nodeType="after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1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5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Class="entr" nodeType="after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9" dur="500"/>
                                        <p:tgtEl>
                                          <p:spTgt spid="11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Class="entr" nodeType="with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2" dur="500"/>
                                        <p:tgtEl>
                                          <p:spTgt spid="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Class="entr" nodeType="after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6" dur="500"/>
                                        <p:tgtEl>
                                          <p:spTgt spid="1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mph" nodeType="afterEffect" presetSubtype="0" presetID="35" grpId="14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mph" nodeType="afterEffect" presetSubtype="0" presetID="35" grpId="15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mph" nodeType="afterEffect" presetSubtype="0" presetID="35" grpId="16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mph" nodeType="afterEffect" presetSubtype="0" presetID="35" grpId="17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mph" nodeType="afterEffect" presetSubtype="0" presetID="35" grpId="18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mph" nodeType="afterEffect" presetSubtype="0" presetID="35" grpId="19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Class="emph" nodeType="withEffect" presetSubtype="0" presetID="35" grpId="19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000" fill="hold"/>
                                        <p:tgtEl>
                                          <p:spTgt spid="1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1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91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click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6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entr" nodeType="click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1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4" grpId="20"/>
      <p:bldP build="p" bldLvl="5" animBg="1" rev="0" advAuto="0" spid="1152" grpId="13"/>
      <p:bldP build="whole" bldLvl="1" animBg="1" rev="0" advAuto="0" spid="1151" grpId="12"/>
      <p:bldP build="whole" bldLvl="1" animBg="1" rev="0" advAuto="0" spid="1153" grpId="5"/>
      <p:bldP build="whole" bldLvl="1" animBg="1" rev="0" advAuto="0" spid="1155" grpId="21"/>
      <p:bldP build="p" bldLvl="5" animBg="1" rev="0" advAuto="0" spid="1152" grpId="19"/>
      <p:bldP build="whole" bldLvl="1" animBg="1" rev="0" advAuto="0" spid="1150" grpId="11"/>
      <p:bldP build="whole" bldLvl="1" animBg="1" rev="0" advAuto="0" spid="1151" grpId="18"/>
      <p:bldP build="whole" bldLvl="1" animBg="1" rev="0" advAuto="0" spid="1149" grpId="10"/>
      <p:bldP build="whole" bldLvl="1" animBg="1" rev="0" advAuto="0" spid="1150" grpId="17"/>
      <p:bldP build="whole" bldLvl="1" animBg="1" rev="0" advAuto="0" spid="1145" grpId="1"/>
      <p:bldP build="whole" bldLvl="1" animBg="1" rev="0" advAuto="0" spid="1148" grpId="9"/>
      <p:bldP build="whole" bldLvl="1" animBg="1" rev="0" advAuto="0" spid="1149" grpId="16"/>
      <p:bldP build="whole" bldLvl="1" animBg="1" rev="0" advAuto="0" spid="1147" grpId="8"/>
      <p:bldP build="whole" bldLvl="1" animBg="1" rev="0" advAuto="0" spid="1146" grpId="3"/>
      <p:bldP build="whole" bldLvl="1" animBg="1" rev="0" advAuto="0" spid="1148" grpId="15"/>
      <p:bldP build="whole" bldLvl="1" animBg="1" rev="0" advAuto="0" spid="1154" grpId="6"/>
      <p:bldP build="whole" bldLvl="1" animBg="1" rev="0" advAuto="0" spid="1156" grpId="22"/>
      <p:bldP build="whole" bldLvl="1" animBg="1" rev="0" advAuto="0" spid="1147" grpId="14"/>
      <p:bldP build="whole" bldLvl="1" animBg="1" rev="0" advAuto="0" spid="1142" grpId="4"/>
      <p:bldP build="whole" bldLvl="1" animBg="1" rev="0" advAuto="0" spid="1141" grpId="2"/>
      <p:bldP build="whole" bldLvl="1" animBg="1" rev="0" advAuto="0" spid="1143" grpId="7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60" name="Shape 1160"/>
          <p:cNvSpPr/>
          <p:nvPr>
            <p:ph type="title" idx="4294967295"/>
          </p:nvPr>
        </p:nvSpPr>
        <p:spPr>
          <a:xfrm>
            <a:off x="684212" y="323849"/>
            <a:ext cx="8259763" cy="5842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Forwarding Paths</a:t>
            </a:r>
          </a:p>
        </p:txBody>
      </p:sp>
      <p:pic>
        <p:nvPicPr>
          <p:cNvPr id="1161" name="f04-54-P374493-bottom.png" descr="f04-54-P374493-botto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887" y="1898650"/>
            <a:ext cx="6618288" cy="4410075"/>
          </a:xfrm>
          <a:prstGeom prst="rect">
            <a:avLst/>
          </a:prstGeom>
          <a:ln w="12700">
            <a:miter lim="400000"/>
          </a:ln>
        </p:spPr>
      </p:pic>
      <p:sp>
        <p:nvSpPr>
          <p:cNvPr id="1162" name="Shape 1162"/>
          <p:cNvSpPr/>
          <p:nvPr/>
        </p:nvSpPr>
        <p:spPr>
          <a:xfrm>
            <a:off x="2863850" y="4691062"/>
            <a:ext cx="285751" cy="1588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3" name="Shape 1163"/>
          <p:cNvSpPr/>
          <p:nvPr/>
        </p:nvSpPr>
        <p:spPr>
          <a:xfrm flipH="1">
            <a:off x="5507037" y="3103562"/>
            <a:ext cx="1589" cy="2786063"/>
          </a:xfrm>
          <a:prstGeom prst="line">
            <a:avLst/>
          </a:prstGeom>
          <a:ln w="38100">
            <a:solidFill>
              <a:srgbClr val="0099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4" name="Shape 1164"/>
          <p:cNvSpPr/>
          <p:nvPr/>
        </p:nvSpPr>
        <p:spPr>
          <a:xfrm flipH="1">
            <a:off x="3389312" y="2770187"/>
            <a:ext cx="1588" cy="3109913"/>
          </a:xfrm>
          <a:prstGeom prst="line">
            <a:avLst/>
          </a:prstGeom>
          <a:ln w="38100">
            <a:solidFill>
              <a:srgbClr val="0099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5" name="Shape 1165"/>
          <p:cNvSpPr/>
          <p:nvPr/>
        </p:nvSpPr>
        <p:spPr>
          <a:xfrm>
            <a:off x="3389312" y="5880100"/>
            <a:ext cx="2119313" cy="9525"/>
          </a:xfrm>
          <a:prstGeom prst="line">
            <a:avLst/>
          </a:prstGeom>
          <a:ln w="38100">
            <a:solidFill>
              <a:srgbClr val="0099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6" name="Shape 1166"/>
          <p:cNvSpPr/>
          <p:nvPr/>
        </p:nvSpPr>
        <p:spPr>
          <a:xfrm>
            <a:off x="3371849" y="2784475"/>
            <a:ext cx="182564" cy="1588"/>
          </a:xfrm>
          <a:prstGeom prst="line">
            <a:avLst/>
          </a:prstGeom>
          <a:ln w="38100">
            <a:solidFill>
              <a:srgbClr val="0099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67" name="Shape 1167"/>
          <p:cNvSpPr/>
          <p:nvPr/>
        </p:nvSpPr>
        <p:spPr>
          <a:xfrm flipH="1">
            <a:off x="7875587" y="3771900"/>
            <a:ext cx="1589" cy="2287588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8" name="Shape 1168"/>
          <p:cNvSpPr/>
          <p:nvPr/>
        </p:nvSpPr>
        <p:spPr>
          <a:xfrm flipH="1">
            <a:off x="3276600" y="2539999"/>
            <a:ext cx="1588" cy="3509964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9" name="Shape 1169"/>
          <p:cNvSpPr/>
          <p:nvPr/>
        </p:nvSpPr>
        <p:spPr>
          <a:xfrm>
            <a:off x="3276599" y="6049962"/>
            <a:ext cx="4600577" cy="7938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70" name="Shape 1170"/>
          <p:cNvSpPr/>
          <p:nvPr/>
        </p:nvSpPr>
        <p:spPr>
          <a:xfrm>
            <a:off x="3268662" y="2540000"/>
            <a:ext cx="238126" cy="1588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71" name="Shape 1171"/>
          <p:cNvSpPr/>
          <p:nvPr/>
        </p:nvSpPr>
        <p:spPr>
          <a:xfrm>
            <a:off x="3386137" y="3849687"/>
            <a:ext cx="180976" cy="1589"/>
          </a:xfrm>
          <a:prstGeom prst="line">
            <a:avLst/>
          </a:prstGeom>
          <a:ln w="38100">
            <a:solidFill>
              <a:srgbClr val="0099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72" name="Shape 1172"/>
          <p:cNvSpPr/>
          <p:nvPr/>
        </p:nvSpPr>
        <p:spPr>
          <a:xfrm>
            <a:off x="3284537" y="3633787"/>
            <a:ext cx="239713" cy="1588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73" name="Shape 1173"/>
          <p:cNvSpPr/>
          <p:nvPr/>
        </p:nvSpPr>
        <p:spPr>
          <a:xfrm>
            <a:off x="2863849" y="2333625"/>
            <a:ext cx="690564" cy="1588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74" name="Shape 1174"/>
          <p:cNvSpPr/>
          <p:nvPr/>
        </p:nvSpPr>
        <p:spPr>
          <a:xfrm>
            <a:off x="2871787" y="3370262"/>
            <a:ext cx="690563" cy="1588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175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3450" y="188912"/>
            <a:ext cx="1955800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5250" y="735012"/>
            <a:ext cx="1955800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9112" y="1285875"/>
            <a:ext cx="1957388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Shape 1178"/>
          <p:cNvSpPr/>
          <p:nvPr/>
        </p:nvSpPr>
        <p:spPr>
          <a:xfrm flipH="1">
            <a:off x="7439024" y="519112"/>
            <a:ext cx="446089" cy="976313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79" name="Shape 1179"/>
          <p:cNvSpPr/>
          <p:nvPr/>
        </p:nvSpPr>
        <p:spPr>
          <a:xfrm>
            <a:off x="7635874" y="438149"/>
            <a:ext cx="68264" cy="1057277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180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6825" y="327025"/>
            <a:ext cx="752475" cy="192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1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83175" y="925512"/>
            <a:ext cx="804863" cy="168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2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08575" y="1455737"/>
            <a:ext cx="722313" cy="16827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Shape 1183"/>
          <p:cNvSpPr/>
          <p:nvPr/>
        </p:nvSpPr>
        <p:spPr>
          <a:xfrm>
            <a:off x="7308850" y="4895850"/>
            <a:ext cx="0" cy="666750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84" name="Shape 1184"/>
          <p:cNvSpPr/>
          <p:nvPr/>
        </p:nvSpPr>
        <p:spPr>
          <a:xfrm flipH="1">
            <a:off x="5027612" y="5540375"/>
            <a:ext cx="2281238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85" name="Shape 1185"/>
          <p:cNvSpPr/>
          <p:nvPr/>
        </p:nvSpPr>
        <p:spPr>
          <a:xfrm>
            <a:off x="2863850" y="4814887"/>
            <a:ext cx="166688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86" name="Shape 1186"/>
          <p:cNvSpPr/>
          <p:nvPr/>
        </p:nvSpPr>
        <p:spPr>
          <a:xfrm flipH="1">
            <a:off x="3014662" y="4845050"/>
            <a:ext cx="15876" cy="703263"/>
          </a:xfrm>
          <a:prstGeom prst="lin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87" name="Shape 1187"/>
          <p:cNvSpPr/>
          <p:nvPr/>
        </p:nvSpPr>
        <p:spPr>
          <a:xfrm>
            <a:off x="2994025" y="5562600"/>
            <a:ext cx="1276350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88" name="Shape 1188"/>
          <p:cNvSpPr/>
          <p:nvPr/>
        </p:nvSpPr>
        <p:spPr>
          <a:xfrm>
            <a:off x="2979737" y="6156325"/>
            <a:ext cx="2322871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C00000"/>
                </a:solidFill>
              </a:defRPr>
            </a:pPr>
            <a:r>
              <a:t>MEM/WB.RegisterRd = </a:t>
            </a:r>
          </a:p>
          <a:p>
            <a:pPr>
              <a:defRPr>
                <a:solidFill>
                  <a:srgbClr val="C00000"/>
                </a:solidFill>
              </a:defRPr>
            </a:pPr>
            <a:r>
              <a:t>ID/EX.RegisterRt</a:t>
            </a:r>
          </a:p>
        </p:txBody>
      </p:sp>
      <p:sp>
        <p:nvSpPr>
          <p:cNvPr id="1189" name="Shape 1189"/>
          <p:cNvSpPr/>
          <p:nvPr/>
        </p:nvSpPr>
        <p:spPr>
          <a:xfrm>
            <a:off x="3649662" y="3617912"/>
            <a:ext cx="804863" cy="1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190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4525" y="1873250"/>
            <a:ext cx="754063" cy="19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1" name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19475" y="1865312"/>
            <a:ext cx="806450" cy="168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2" name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63937" y="1893887"/>
            <a:ext cx="720726" cy="166688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Shape 1193"/>
          <p:cNvSpPr/>
          <p:nvPr/>
        </p:nvSpPr>
        <p:spPr>
          <a:xfrm>
            <a:off x="3709987" y="2527300"/>
            <a:ext cx="690564" cy="1588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94" name="Shape 1194"/>
          <p:cNvSpPr/>
          <p:nvPr/>
        </p:nvSpPr>
        <p:spPr>
          <a:xfrm rot="16200000">
            <a:off x="-1742530" y="3573353"/>
            <a:ext cx="516687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pPr/>
            <a:r>
              <a:t>We have not shown regWrite and $zero checks here.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afterEffect" presetSubtype="0" presetID="-1" grpId="3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9996 0.000000" origin="layout" pathEditMode="relative">
                                      <p:cBhvr>
                                        <p:cTn id="14" dur="2000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withEffect" presetSubtype="0" presetID="-1" grpId="4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95137 -0.000931" origin="layout" pathEditMode="relative">
                                      <p:cBhvr>
                                        <p:cTn id="17" dur="2000" fill="hold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1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6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1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Class="entr" nodeType="afterEffect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5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9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Class="entr" nodeType="after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3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1" dur="500"/>
                                        <p:tgtEl>
                                          <p:spTgt spid="11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Class="entr" nodeType="with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4" dur="500"/>
                                        <p:tgtEl>
                                          <p:spTgt spid="1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8" dur="500"/>
                                        <p:tgtEl>
                                          <p:spTgt spid="1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mph" nodeType="afterEffect" presetSubtype="0" presetID="35" grpId="13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mph" nodeType="afterEffect" presetSubtype="0" presetID="35" grpId="14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mph" nodeType="afterEffect" presetSubtype="0" presetID="35" grpId="15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mph" nodeType="afterEffect" presetSubtype="0" presetID="35" grpId="16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mph" nodeType="afterEffect" presetSubtype="0" presetID="35" grpId="17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0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mph" nodeType="afterEffect" presetSubtype="0" presetID="35" grpId="18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000" fill="hold"/>
                                        <p:tgtEl>
                                          <p:spTgt spid="1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Class="emph" nodeType="withEffect" presetSubtype="0" presetID="35" grpId="18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0" fill="hold"/>
                                        <p:tgtEl>
                                          <p:spTgt spid="1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1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83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click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8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click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3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3" grpId="7"/>
      <p:bldP build="whole" bldLvl="1" animBg="1" rev="0" advAuto="0" spid="1186" grpId="10"/>
      <p:bldP build="whole" bldLvl="1" animBg="1" rev="0" advAuto="0" spid="1184" grpId="8"/>
      <p:bldP build="whole" bldLvl="1" animBg="1" rev="0" advAuto="0" spid="1187" grpId="11"/>
      <p:bldP build="whole" bldLvl="1" animBg="1" rev="0" advAuto="0" spid="1185" grpId="9"/>
      <p:bldP build="whole" bldLvl="1" animBg="1" rev="0" advAuto="0" spid="1183" grpId="13"/>
      <p:bldP build="whole" bldLvl="1" animBg="1" rev="0" advAuto="0" spid="1192" grpId="5"/>
      <p:bldP build="whole" bldLvl="1" animBg="1" rev="0" advAuto="0" spid="1182" grpId="1"/>
      <p:bldP build="whole" bldLvl="1" animBg="1" rev="0" advAuto="0" spid="1184" grpId="14"/>
      <p:bldP build="whole" bldLvl="1" animBg="1" rev="0" advAuto="0" spid="1185" grpId="15"/>
      <p:bldP build="whole" bldLvl="1" animBg="1" rev="0" advAuto="0" spid="1186" grpId="16"/>
      <p:bldP build="whole" bldLvl="1" animBg="1" rev="0" advAuto="0" spid="1187" grpId="17"/>
      <p:bldP build="p" bldLvl="5" animBg="1" rev="0" advAuto="0" spid="1188" grpId="18"/>
      <p:bldP build="whole" bldLvl="1" animBg="1" rev="0" advAuto="0" spid="1178" grpId="6"/>
      <p:bldP build="whole" bldLvl="1" animBg="1" rev="0" advAuto="0" spid="1179" grpId="19"/>
      <p:bldP build="whole" bldLvl="1" animBg="1" rev="0" advAuto="0" spid="1189" grpId="20"/>
      <p:bldP build="whole" bldLvl="1" animBg="1" rev="0" advAuto="0" spid="1193" grpId="21"/>
      <p:bldP build="whole" bldLvl="1" animBg="1" rev="0" advAuto="0" spid="1177" grpId="2"/>
      <p:bldP build="p" bldLvl="5" animBg="1" rev="0" advAuto="0" spid="1188" grpId="1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97" name="Shape 1197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Forwarding Conditions</a:t>
            </a:r>
          </a:p>
        </p:txBody>
      </p:sp>
      <p:sp>
        <p:nvSpPr>
          <p:cNvPr id="1198" name="Shape 1198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500"/>
              </a:spcBef>
              <a:defRPr sz="2400"/>
            </a:pPr>
            <a:r>
              <a:t>EX hazard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000"/>
            </a:pPr>
            <a:r>
              <a:t>if (EX/MEM.RegWrite and (EX/MEM.RegisterRd ≠ 0)</a:t>
            </a:r>
            <a:br/>
            <a:r>
              <a:t>    and (EX/MEM.RegisterRd = ID/EX.RegisterRs))</a:t>
            </a:r>
            <a:br/>
            <a:r>
              <a:t>  </a:t>
            </a:r>
            <a:r>
              <a:rPr>
                <a:solidFill>
                  <a:srgbClr val="91AFBF"/>
                </a:solidFill>
              </a:rPr>
              <a:t>ForwardA = 10</a:t>
            </a:r>
            <a:endParaRPr>
              <a:solidFill>
                <a:srgbClr val="91AFBF"/>
              </a:solidFill>
            </a:endParaRP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000"/>
            </a:pPr>
            <a:r>
              <a:t>if (EX/MEM.RegWrite and (EX/MEM.RegisterRd ≠ 0)</a:t>
            </a:r>
            <a:br/>
            <a:r>
              <a:t>    and (EX/MEM.RegisterRd = ID/EX.RegisterRt))</a:t>
            </a:r>
            <a:br/>
            <a:r>
              <a:t>  </a:t>
            </a:r>
            <a:r>
              <a:rPr>
                <a:solidFill>
                  <a:srgbClr val="91AFBF"/>
                </a:solidFill>
              </a:rPr>
              <a:t>ForwardB = 10</a:t>
            </a:r>
            <a:endParaRPr>
              <a:solidFill>
                <a:srgbClr val="91AFBF"/>
              </a:solidFill>
            </a:endParaRPr>
          </a:p>
          <a:p>
            <a:pPr>
              <a:spcBef>
                <a:spcPts val="500"/>
              </a:spcBef>
              <a:defRPr sz="2400"/>
            </a:pPr>
            <a:r>
              <a:t>MEM hazard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000"/>
            </a:pPr>
            <a:r>
              <a:t>if (MEM/WB.RegWrite and (MEM/WB.RegisterRd ≠ 0)</a:t>
            </a:r>
            <a:br/>
            <a:r>
              <a:t>    and (MEM/WB.RegisterRd = ID/EX.RegisterRs))</a:t>
            </a:r>
            <a:br/>
            <a:r>
              <a:t>  </a:t>
            </a:r>
            <a:r>
              <a:rPr>
                <a:solidFill>
                  <a:srgbClr val="91AFBF"/>
                </a:solidFill>
              </a:rPr>
              <a:t>ForwardA = 01</a:t>
            </a:r>
            <a:endParaRPr>
              <a:solidFill>
                <a:srgbClr val="91AFBF"/>
              </a:solidFill>
            </a:endParaRP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000"/>
            </a:pPr>
            <a:r>
              <a:t>if (MEM/WB.RegWrite and (MEM/WB.RegisterRd ≠ 0)</a:t>
            </a:r>
            <a:br/>
            <a:r>
              <a:t>    and (MEM/WB.RegisterRd = ID/EX.RegisterRt))</a:t>
            </a:r>
            <a:br/>
            <a:r>
              <a:t>  </a:t>
            </a:r>
            <a:r>
              <a:rPr>
                <a:solidFill>
                  <a:srgbClr val="91AFBF"/>
                </a:solidFill>
              </a:rPr>
              <a:t>ForwardB = 01</a:t>
            </a:r>
          </a:p>
        </p:txBody>
      </p:sp>
      <p:grpSp>
        <p:nvGrpSpPr>
          <p:cNvPr id="1206" name="Group 1206"/>
          <p:cNvGrpSpPr/>
          <p:nvPr/>
        </p:nvGrpSpPr>
        <p:grpSpPr>
          <a:xfrm>
            <a:off x="1684337" y="1333500"/>
            <a:ext cx="5972176" cy="4695825"/>
            <a:chOff x="0" y="0"/>
            <a:chExt cx="5972175" cy="4695825"/>
          </a:xfrm>
        </p:grpSpPr>
        <p:pic>
          <p:nvPicPr>
            <p:cNvPr id="1199" name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972175" cy="4695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0" name="Shape 1200"/>
            <p:cNvSpPr/>
            <p:nvPr/>
          </p:nvSpPr>
          <p:spPr>
            <a:xfrm>
              <a:off x="871950" y="367307"/>
              <a:ext cx="245404" cy="226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00</a:t>
              </a: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871950" y="597846"/>
              <a:ext cx="245404" cy="226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01</a:t>
              </a: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871950" y="841166"/>
              <a:ext cx="245404" cy="226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10</a:t>
              </a: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963718" y="1492140"/>
              <a:ext cx="245404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00</a:t>
              </a: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963718" y="1722678"/>
              <a:ext cx="245404" cy="226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01</a:t>
              </a: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963718" y="1965998"/>
              <a:ext cx="245404" cy="226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10</a:t>
              </a:r>
            </a:p>
          </p:txBody>
        </p:sp>
      </p:grpSp>
      <p:grpSp>
        <p:nvGrpSpPr>
          <p:cNvPr id="1215" name="Group 1215"/>
          <p:cNvGrpSpPr/>
          <p:nvPr/>
        </p:nvGrpSpPr>
        <p:grpSpPr>
          <a:xfrm>
            <a:off x="7939087" y="1700212"/>
            <a:ext cx="1024800" cy="3155951"/>
            <a:chOff x="0" y="0"/>
            <a:chExt cx="1024798" cy="3155950"/>
          </a:xfrm>
        </p:grpSpPr>
        <p:grpSp>
          <p:nvGrpSpPr>
            <p:cNvPr id="1212" name="Group 1212"/>
            <p:cNvGrpSpPr/>
            <p:nvPr/>
          </p:nvGrpSpPr>
          <p:grpSpPr>
            <a:xfrm>
              <a:off x="-1" y="0"/>
              <a:ext cx="1024800" cy="3155951"/>
              <a:chOff x="0" y="0"/>
              <a:chExt cx="1024798" cy="3155950"/>
            </a:xfrm>
          </p:grpSpPr>
          <p:pic>
            <p:nvPicPr>
              <p:cNvPr id="1207" name="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9802" y="-1"/>
                <a:ext cx="904997" cy="24870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08" name="Shape 1208"/>
              <p:cNvSpPr/>
              <p:nvPr/>
            </p:nvSpPr>
            <p:spPr>
              <a:xfrm rot="16200000">
                <a:off x="-32418" y="2722310"/>
                <a:ext cx="640294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MEM/WB</a:t>
                </a:r>
              </a:p>
            </p:txBody>
          </p:sp>
          <p:sp>
            <p:nvSpPr>
              <p:cNvPr id="1209" name="Shape 1209"/>
              <p:cNvSpPr/>
              <p:nvPr/>
            </p:nvSpPr>
            <p:spPr>
              <a:xfrm rot="16200000">
                <a:off x="129198" y="2713181"/>
                <a:ext cx="605133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EX/MEM</a:t>
                </a:r>
              </a:p>
            </p:txBody>
          </p:sp>
          <p:sp>
            <p:nvSpPr>
              <p:cNvPr id="1210" name="Shape 1210"/>
              <p:cNvSpPr/>
              <p:nvPr/>
            </p:nvSpPr>
            <p:spPr>
              <a:xfrm flipH="1">
                <a:off x="119802" y="360182"/>
                <a:ext cx="1" cy="2126825"/>
              </a:xfrm>
              <a:prstGeom prst="line">
                <a:avLst/>
              </a:prstGeom>
              <a:noFill/>
              <a:ln w="38100" cap="flat">
                <a:solidFill>
                  <a:srgbClr val="C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11" name="Shape 1211"/>
              <p:cNvSpPr/>
              <p:nvPr/>
            </p:nvSpPr>
            <p:spPr>
              <a:xfrm rot="16200000">
                <a:off x="-104428" y="2663429"/>
                <a:ext cx="435841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ID/EX</a:t>
                </a:r>
              </a:p>
            </p:txBody>
          </p:sp>
        </p:grpSp>
        <p:sp>
          <p:nvSpPr>
            <p:cNvPr id="1213" name="Shape 1213"/>
            <p:cNvSpPr/>
            <p:nvPr/>
          </p:nvSpPr>
          <p:spPr>
            <a:xfrm>
              <a:off x="723791" y="77161"/>
              <a:ext cx="250886" cy="313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692766" y="2160834"/>
              <a:ext cx="250886" cy="313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</p:grpSp>
      <p:pic>
        <p:nvPicPr>
          <p:cNvPr id="1216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8887" y="2424112"/>
            <a:ext cx="6429376" cy="2009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2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" dur="500" fill="hold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xit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4" dur="2000" fill="hold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6" grpId="4"/>
      <p:bldP build="whole" bldLvl="1" animBg="1" rev="0" advAuto="0" spid="1206" grpId="5"/>
      <p:bldP build="whole" bldLvl="1" animBg="1" rev="0" advAuto="0" spid="1206" grpId="1"/>
      <p:bldP build="whole" bldLvl="1" animBg="1" rev="0" advAuto="0" spid="1215" grpId="2"/>
      <p:bldP build="whole" bldLvl="1" animBg="1" rev="0" advAuto="0" spid="1216" grpId="3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19" name="Shape 121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Double Data Hazard</a:t>
            </a:r>
          </a:p>
        </p:txBody>
      </p:sp>
      <p:sp>
        <p:nvSpPr>
          <p:cNvPr id="1220" name="Shape 1220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Consider the sequence:</a:t>
            </a:r>
          </a:p>
          <a:p>
            <a:pPr lvl="1" marL="285750" indent="171450">
              <a:spcBef>
                <a:spcPts val="0"/>
              </a:spcBef>
              <a:buSzTx/>
              <a:buNone/>
              <a:defRPr sz="28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	add </a:t>
            </a:r>
            <a:r>
              <a:rPr>
                <a:solidFill>
                  <a:srgbClr val="91AFBF"/>
                </a:solidFill>
              </a:rPr>
              <a:t>$1</a:t>
            </a:r>
            <a:r>
              <a:t>,$1,$2</a:t>
            </a:r>
            <a:br/>
            <a:r>
              <a:t>add </a:t>
            </a:r>
            <a:r>
              <a:rPr>
                <a:solidFill>
                  <a:srgbClr val="91AFBF"/>
                </a:solidFill>
              </a:rPr>
              <a:t>$1</a:t>
            </a:r>
            <a:r>
              <a:t>,</a:t>
            </a:r>
            <a:r>
              <a:rPr>
                <a:solidFill>
                  <a:srgbClr val="91AFBF"/>
                </a:solidFill>
              </a:rPr>
              <a:t>$1</a:t>
            </a:r>
            <a:r>
              <a:t>,$3</a:t>
            </a:r>
            <a:br/>
            <a:r>
              <a:t>add $1,</a:t>
            </a:r>
            <a:r>
              <a:rPr>
                <a:solidFill>
                  <a:srgbClr val="91AFBF"/>
                </a:solidFill>
              </a:rPr>
              <a:t>$1</a:t>
            </a:r>
            <a:r>
              <a:t>,$4</a:t>
            </a:r>
          </a:p>
          <a:p>
            <a:pPr/>
            <a:r>
              <a:t>Both hazards occur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Want to use the most recent</a:t>
            </a:r>
          </a:p>
          <a:p>
            <a:pPr/>
            <a:r>
              <a:t>Revise MEM hazard condition</a:t>
            </a:r>
          </a:p>
          <a:p>
            <a:pPr lvl="1" marL="742950" indent="-285750">
              <a:spcBef>
                <a:spcPts val="0"/>
              </a:spcBef>
              <a:buClr>
                <a:srgbClr val="91AFBF"/>
              </a:buClr>
              <a:defRPr sz="2800"/>
            </a:pPr>
            <a:r>
              <a:t>Only fwd if EX hazard condition isn’t true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Double Data Hazard</a:t>
            </a:r>
          </a:p>
        </p:txBody>
      </p:sp>
      <p:sp>
        <p:nvSpPr>
          <p:cNvPr id="1223" name="Shape 1223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224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3387" y="3068637"/>
            <a:ext cx="2892426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5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9975" y="3914775"/>
            <a:ext cx="2892425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9737" y="4765675"/>
            <a:ext cx="2892426" cy="75088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Shape 1227"/>
          <p:cNvSpPr/>
          <p:nvPr/>
        </p:nvSpPr>
        <p:spPr>
          <a:xfrm>
            <a:off x="990600" y="3284537"/>
            <a:ext cx="178117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 </a:t>
            </a:r>
            <a:r>
              <a:rPr>
                <a:solidFill>
                  <a:srgbClr val="91AFBF"/>
                </a:solidFill>
              </a:rPr>
              <a:t>$1</a:t>
            </a:r>
            <a:r>
              <a:t>,$1,$2</a:t>
            </a:r>
          </a:p>
        </p:txBody>
      </p:sp>
      <p:sp>
        <p:nvSpPr>
          <p:cNvPr id="1228" name="Shape 1228"/>
          <p:cNvSpPr/>
          <p:nvPr/>
        </p:nvSpPr>
        <p:spPr>
          <a:xfrm>
            <a:off x="1011237" y="4197350"/>
            <a:ext cx="1781176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 </a:t>
            </a:r>
            <a:r>
              <a:rPr>
                <a:solidFill>
                  <a:srgbClr val="91AFBF"/>
                </a:solidFill>
              </a:rPr>
              <a:t>$1</a:t>
            </a:r>
            <a:r>
              <a:t>,</a:t>
            </a:r>
            <a:r>
              <a:rPr>
                <a:solidFill>
                  <a:srgbClr val="91AFBF"/>
                </a:solidFill>
              </a:rPr>
              <a:t>$1</a:t>
            </a:r>
            <a:r>
              <a:t>,$3</a:t>
            </a:r>
          </a:p>
        </p:txBody>
      </p:sp>
      <p:sp>
        <p:nvSpPr>
          <p:cNvPr id="1229" name="Shape 1229"/>
          <p:cNvSpPr/>
          <p:nvPr/>
        </p:nvSpPr>
        <p:spPr>
          <a:xfrm>
            <a:off x="1011237" y="5033962"/>
            <a:ext cx="12905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0"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add $1,</a:t>
            </a:r>
            <a:r>
              <a:rPr>
                <a:solidFill>
                  <a:srgbClr val="91AFBF"/>
                </a:solidFill>
              </a:rPr>
              <a:t>$1</a:t>
            </a:r>
            <a:r>
              <a:t>,$4</a:t>
            </a:r>
          </a:p>
        </p:txBody>
      </p:sp>
      <p:sp>
        <p:nvSpPr>
          <p:cNvPr id="1230" name="Shape 1230"/>
          <p:cNvSpPr/>
          <p:nvPr/>
        </p:nvSpPr>
        <p:spPr>
          <a:xfrm flipH="1">
            <a:off x="4427537" y="3500437"/>
            <a:ext cx="1296989" cy="696914"/>
          </a:xfrm>
          <a:prstGeom prst="line">
            <a:avLst/>
          </a:prstGeom>
          <a:ln w="25400">
            <a:solidFill>
              <a:srgbClr val="3177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31" name="Shape 1231"/>
          <p:cNvSpPr/>
          <p:nvPr/>
        </p:nvSpPr>
        <p:spPr>
          <a:xfrm flipH="1">
            <a:off x="5076824" y="3500437"/>
            <a:ext cx="647702" cy="1657351"/>
          </a:xfrm>
          <a:prstGeom prst="line">
            <a:avLst/>
          </a:prstGeom>
          <a:ln w="25400">
            <a:solidFill>
              <a:srgbClr val="3177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32" name="Shape 1232"/>
          <p:cNvSpPr/>
          <p:nvPr/>
        </p:nvSpPr>
        <p:spPr>
          <a:xfrm flipH="1">
            <a:off x="5076825" y="4365624"/>
            <a:ext cx="1295401" cy="792164"/>
          </a:xfrm>
          <a:prstGeom prst="line">
            <a:avLst/>
          </a:prstGeom>
          <a:ln w="25400">
            <a:solidFill>
              <a:srgbClr val="002B7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33" name="Shape 1233"/>
          <p:cNvSpPr/>
          <p:nvPr/>
        </p:nvSpPr>
        <p:spPr>
          <a:xfrm>
            <a:off x="4743450" y="3500437"/>
            <a:ext cx="144463" cy="696914"/>
          </a:xfrm>
          <a:prstGeom prst="line">
            <a:avLst/>
          </a:prstGeom>
          <a:ln w="38100">
            <a:solidFill>
              <a:srgbClr val="008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242" name="Group 1242"/>
          <p:cNvGrpSpPr/>
          <p:nvPr/>
        </p:nvGrpSpPr>
        <p:grpSpPr>
          <a:xfrm>
            <a:off x="7939087" y="1844675"/>
            <a:ext cx="1024800" cy="3155951"/>
            <a:chOff x="0" y="0"/>
            <a:chExt cx="1024798" cy="3155950"/>
          </a:xfrm>
        </p:grpSpPr>
        <p:grpSp>
          <p:nvGrpSpPr>
            <p:cNvPr id="1239" name="Group 1239"/>
            <p:cNvGrpSpPr/>
            <p:nvPr/>
          </p:nvGrpSpPr>
          <p:grpSpPr>
            <a:xfrm>
              <a:off x="-1" y="0"/>
              <a:ext cx="1024800" cy="3155951"/>
              <a:chOff x="0" y="0"/>
              <a:chExt cx="1024798" cy="3155950"/>
            </a:xfrm>
          </p:grpSpPr>
          <p:pic>
            <p:nvPicPr>
              <p:cNvPr id="1234" name="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19802" y="-1"/>
                <a:ext cx="904997" cy="24870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35" name="Shape 1235"/>
              <p:cNvSpPr/>
              <p:nvPr/>
            </p:nvSpPr>
            <p:spPr>
              <a:xfrm rot="16200000">
                <a:off x="-32418" y="2722310"/>
                <a:ext cx="640294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MEM/WB</a:t>
                </a:r>
              </a:p>
            </p:txBody>
          </p:sp>
          <p:sp>
            <p:nvSpPr>
              <p:cNvPr id="1236" name="Shape 1236"/>
              <p:cNvSpPr/>
              <p:nvPr/>
            </p:nvSpPr>
            <p:spPr>
              <a:xfrm rot="16200000">
                <a:off x="129198" y="2713181"/>
                <a:ext cx="605133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EX/MEM</a:t>
                </a:r>
              </a:p>
            </p:txBody>
          </p:sp>
          <p:sp>
            <p:nvSpPr>
              <p:cNvPr id="1237" name="Shape 1237"/>
              <p:cNvSpPr/>
              <p:nvPr/>
            </p:nvSpPr>
            <p:spPr>
              <a:xfrm flipH="1">
                <a:off x="119802" y="360182"/>
                <a:ext cx="1" cy="2126825"/>
              </a:xfrm>
              <a:prstGeom prst="line">
                <a:avLst/>
              </a:prstGeom>
              <a:noFill/>
              <a:ln w="38100" cap="flat">
                <a:solidFill>
                  <a:srgbClr val="C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38" name="Shape 1238"/>
              <p:cNvSpPr/>
              <p:nvPr/>
            </p:nvSpPr>
            <p:spPr>
              <a:xfrm rot="16200000">
                <a:off x="-104428" y="2663429"/>
                <a:ext cx="435841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ID/EX</a:t>
                </a:r>
              </a:p>
            </p:txBody>
          </p:sp>
        </p:grpSp>
        <p:sp>
          <p:nvSpPr>
            <p:cNvPr id="1240" name="Shape 1240"/>
            <p:cNvSpPr/>
            <p:nvPr/>
          </p:nvSpPr>
          <p:spPr>
            <a:xfrm>
              <a:off x="723791" y="77161"/>
              <a:ext cx="250886" cy="313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692766" y="2160834"/>
              <a:ext cx="250886" cy="313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</p:grpSp>
      <p:sp>
        <p:nvSpPr>
          <p:cNvPr id="1243" name="Shape 1243"/>
          <p:cNvSpPr/>
          <p:nvPr/>
        </p:nvSpPr>
        <p:spPr>
          <a:xfrm>
            <a:off x="5449887" y="3419474"/>
            <a:ext cx="71439" cy="1655764"/>
          </a:xfrm>
          <a:prstGeom prst="line">
            <a:avLst/>
          </a:prstGeom>
          <a:ln w="381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44" name="Shape 1244"/>
          <p:cNvSpPr/>
          <p:nvPr/>
        </p:nvSpPr>
        <p:spPr>
          <a:xfrm>
            <a:off x="1908175" y="1125537"/>
            <a:ext cx="5759450" cy="1456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CC:           cc1     cc2      cc3     cc4      cc5        cc6      cc7</a:t>
            </a:r>
          </a:p>
          <a:p>
            <a:pPr/>
            <a:r>
              <a:t>$2:            30       30        30       30        30         30       30  </a:t>
            </a:r>
          </a:p>
          <a:p>
            <a:pPr/>
            <a:r>
              <a:t>$3: 	 20       20        20       20        20         20       20</a:t>
            </a:r>
          </a:p>
          <a:p>
            <a:pPr/>
            <a:r>
              <a:t>$4: 	 4         4          4         4          4           4          4</a:t>
            </a:r>
          </a:p>
          <a:p>
            <a:pPr/>
            <a:r>
              <a:t>$1:            10       10        10       10      10/40   40/60   60/64</a:t>
            </a:r>
          </a:p>
        </p:txBody>
      </p:sp>
      <p:sp>
        <p:nvSpPr>
          <p:cNvPr id="1245" name="Shape 1245"/>
          <p:cNvSpPr/>
          <p:nvPr/>
        </p:nvSpPr>
        <p:spPr>
          <a:xfrm>
            <a:off x="6164262" y="2133600"/>
            <a:ext cx="1308101" cy="5419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What is </a:t>
            </a:r>
          </a:p>
          <a:p>
            <a:pPr algn="ctr"/>
            <a:r>
              <a:t>expected?</a:t>
            </a:r>
          </a:p>
        </p:txBody>
      </p:sp>
      <p:sp>
        <p:nvSpPr>
          <p:cNvPr id="1246" name="Shape 1246"/>
          <p:cNvSpPr/>
          <p:nvPr/>
        </p:nvSpPr>
        <p:spPr>
          <a:xfrm>
            <a:off x="5364162" y="4365624"/>
            <a:ext cx="144463" cy="695327"/>
          </a:xfrm>
          <a:prstGeom prst="line">
            <a:avLst/>
          </a:prstGeom>
          <a:ln w="38100">
            <a:solidFill>
              <a:srgbClr val="008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47" name="Shape 1247"/>
          <p:cNvSpPr/>
          <p:nvPr/>
        </p:nvSpPr>
        <p:spPr>
          <a:xfrm flipV="1">
            <a:off x="5449887" y="3419474"/>
            <a:ext cx="1052513" cy="400052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48" name="Shape 1248"/>
          <p:cNvSpPr/>
          <p:nvPr/>
        </p:nvSpPr>
        <p:spPr>
          <a:xfrm>
            <a:off x="6443662" y="3213100"/>
            <a:ext cx="1617525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60 is Forwarded</a:t>
            </a:r>
          </a:p>
          <a:p>
            <a:pPr/>
            <a:r>
              <a:t>Earlier value;</a:t>
            </a:r>
          </a:p>
          <a:p>
            <a:pPr/>
            <a:r>
              <a:t>WRONG!!!</a:t>
            </a:r>
          </a:p>
        </p:txBody>
      </p:sp>
      <p:sp>
        <p:nvSpPr>
          <p:cNvPr id="1249" name="Shape 1249"/>
          <p:cNvSpPr/>
          <p:nvPr/>
        </p:nvSpPr>
        <p:spPr>
          <a:xfrm flipH="1">
            <a:off x="4244974" y="4684712"/>
            <a:ext cx="1119189" cy="1131888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50" name="Shape 1250"/>
          <p:cNvSpPr/>
          <p:nvPr/>
        </p:nvSpPr>
        <p:spPr>
          <a:xfrm>
            <a:off x="3995737" y="5765800"/>
            <a:ext cx="1617525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64 is Forwarded</a:t>
            </a:r>
          </a:p>
          <a:p>
            <a:pPr/>
            <a:r>
              <a:t>Correct!!!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6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" dur="500" fill="hold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6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1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6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0"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5" dur="5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0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Class="entr" nodeType="after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4"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xit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8" dur="500" fill="hold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5" grpId="3"/>
      <p:bldP build="whole" bldLvl="1" animBg="1" rev="0" advAuto="0" spid="1245" grpId="4"/>
      <p:bldP build="whole" bldLvl="1" animBg="1" rev="0" advAuto="0" spid="1233" grpId="5"/>
      <p:bldP build="whole" bldLvl="1" animBg="1" rev="0" advAuto="0" spid="1248" grpId="8"/>
      <p:bldP build="whole" bldLvl="1" animBg="1" rev="0" advAuto="0" spid="1249" grpId="10"/>
      <p:bldP build="whole" bldLvl="1" animBg="1" rev="0" advAuto="0" spid="1246" grpId="9"/>
      <p:bldP build="whole" bldLvl="1" animBg="1" rev="0" advAuto="0" spid="1243" grpId="6"/>
      <p:bldP build="whole" bldLvl="1" animBg="1" rev="0" advAuto="0" spid="1250" grpId="11"/>
      <p:bldP build="whole" bldLvl="1" animBg="1" rev="0" advAuto="0" spid="1244" grpId="2"/>
      <p:bldP build="whole" bldLvl="1" animBg="1" rev="0" advAuto="0" spid="1243" grpId="12"/>
      <p:bldP build="whole" bldLvl="1" animBg="1" rev="0" advAuto="0" spid="1242" grpId="1"/>
      <p:bldP build="whole" bldLvl="1" animBg="1" rev="0" advAuto="0" spid="1247" grpId="7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53" name="Shape 1253"/>
          <p:cNvSpPr/>
          <p:nvPr>
            <p:ph type="title" idx="4294967295"/>
          </p:nvPr>
        </p:nvSpPr>
        <p:spPr>
          <a:xfrm>
            <a:off x="684212" y="206374"/>
            <a:ext cx="8259763" cy="70167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Revised Forwarding Condition</a:t>
            </a:r>
          </a:p>
        </p:txBody>
      </p:sp>
      <p:sp>
        <p:nvSpPr>
          <p:cNvPr id="1254" name="Shape 1254"/>
          <p:cNvSpPr/>
          <p:nvPr>
            <p:ph type="body" idx="4294967295"/>
          </p:nvPr>
        </p:nvSpPr>
        <p:spPr>
          <a:xfrm>
            <a:off x="684212" y="1125537"/>
            <a:ext cx="8270876" cy="51117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120000"/>
              </a:lnSpc>
              <a:spcBef>
                <a:spcPts val="500"/>
              </a:spcBef>
              <a:defRPr sz="2400"/>
            </a:pPr>
            <a:r>
              <a:t>MEM hazard</a:t>
            </a:r>
          </a:p>
          <a:p>
            <a:pPr lvl="1" marL="742950" indent="-285750">
              <a:lnSpc>
                <a:spcPct val="120000"/>
              </a:lnSpc>
              <a:spcBef>
                <a:spcPts val="0"/>
              </a:spcBef>
              <a:buClr>
                <a:srgbClr val="91AFBF"/>
              </a:buClr>
              <a:defRPr sz="2000"/>
            </a:pPr>
            <a:r>
              <a:t>if (MEM/WB.RegWrite and (MEM/WB.RegisterRd ≠ 0)</a:t>
            </a:r>
            <a:br/>
            <a:r>
              <a:t>    </a:t>
            </a:r>
            <a:r>
              <a:rPr>
                <a:solidFill>
                  <a:srgbClr val="91AFBF"/>
                </a:solidFill>
              </a:rPr>
              <a:t>and not (EX/MEM.RegWrite and (EX/MEM.RegisterRd ≠ 0)</a:t>
            </a:r>
            <a:br>
              <a:rPr>
                <a:solidFill>
                  <a:srgbClr val="91AFBF"/>
                </a:solidFill>
              </a:rPr>
            </a:br>
            <a:r>
              <a:rPr>
                <a:solidFill>
                  <a:srgbClr val="91AFBF"/>
                </a:solidFill>
              </a:rPr>
              <a:t>                 and (EX/MEM.RegisterRd = ID/EX.RegisterRs))</a:t>
            </a:r>
            <a:br>
              <a:rPr>
                <a:solidFill>
                  <a:srgbClr val="91AFBF"/>
                </a:solidFill>
              </a:rPr>
            </a:br>
            <a:r>
              <a:t>    and (MEM/WB.RegisterRd = ID/EX.RegisterRs))</a:t>
            </a:r>
            <a:br/>
            <a:r>
              <a:t>  ForwardA = 01</a:t>
            </a:r>
          </a:p>
          <a:p>
            <a:pPr lvl="1" marL="742950" indent="-285750">
              <a:lnSpc>
                <a:spcPct val="120000"/>
              </a:lnSpc>
              <a:spcBef>
                <a:spcPts val="0"/>
              </a:spcBef>
              <a:buClr>
                <a:srgbClr val="91AFBF"/>
              </a:buClr>
              <a:defRPr sz="2000"/>
            </a:pPr>
            <a:r>
              <a:t>if (MEM/WB.RegWrite and (MEM/WB.RegisterRd ≠ 0)</a:t>
            </a:r>
            <a:br/>
            <a:r>
              <a:t>    </a:t>
            </a:r>
            <a:r>
              <a:rPr>
                <a:solidFill>
                  <a:srgbClr val="91AFBF"/>
                </a:solidFill>
              </a:rPr>
              <a:t>and not (EX/MEM.RegWrite and (EX/MEM.RegisterRd ≠ 0)</a:t>
            </a:r>
            <a:br>
              <a:rPr>
                <a:solidFill>
                  <a:srgbClr val="91AFBF"/>
                </a:solidFill>
              </a:rPr>
            </a:br>
            <a:r>
              <a:rPr>
                <a:solidFill>
                  <a:srgbClr val="91AFBF"/>
                </a:solidFill>
              </a:rPr>
              <a:t>                 and (EX/MEM.RegisterRd = ID/EX.RegisterRt))</a:t>
            </a:r>
            <a:br>
              <a:rPr>
                <a:solidFill>
                  <a:srgbClr val="91AFBF"/>
                </a:solidFill>
              </a:rPr>
            </a:br>
            <a:r>
              <a:t>    and (MEM/WB.RegisterRd = ID/EX.RegisterRt))</a:t>
            </a:r>
            <a:br/>
            <a:r>
              <a:t>  ForwardB = 01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257" name="Shape 1257"/>
          <p:cNvSpPr/>
          <p:nvPr/>
        </p:nvSpPr>
        <p:spPr>
          <a:xfrm>
            <a:off x="323850" y="1773237"/>
            <a:ext cx="360363" cy="1871663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/>
            </a:pPr>
          </a:p>
        </p:txBody>
      </p:sp>
      <p:pic>
        <p:nvPicPr>
          <p:cNvPr id="1258" name="f04-56-P374493.png" descr="f04-56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341437"/>
            <a:ext cx="8648701" cy="4811713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Shape 1259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Datapath with Forwarding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/>
          <p:nvPr>
            <p:ph type="title" idx="4294967295"/>
          </p:nvPr>
        </p:nvSpPr>
        <p:spPr>
          <a:xfrm>
            <a:off x="684212" y="261937"/>
            <a:ext cx="8259763" cy="64611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600"/>
            </a:lvl1pPr>
          </a:lstStyle>
          <a:p>
            <a:pPr/>
            <a:r>
              <a:t>Load -&gt; Store (Mem to Mem Copy)</a:t>
            </a:r>
          </a:p>
        </p:txBody>
      </p:sp>
      <p:sp>
        <p:nvSpPr>
          <p:cNvPr id="1262" name="Shape 1262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263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1916112"/>
            <a:ext cx="2892425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8100" y="2773362"/>
            <a:ext cx="2892425" cy="75088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Shape 1265"/>
          <p:cNvSpPr/>
          <p:nvPr/>
        </p:nvSpPr>
        <p:spPr>
          <a:xfrm>
            <a:off x="1258887" y="2159000"/>
            <a:ext cx="1335247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lw $2, 20($1) </a:t>
            </a:r>
          </a:p>
        </p:txBody>
      </p:sp>
      <p:sp>
        <p:nvSpPr>
          <p:cNvPr id="1266" name="Shape 1266"/>
          <p:cNvSpPr/>
          <p:nvPr/>
        </p:nvSpPr>
        <p:spPr>
          <a:xfrm>
            <a:off x="1258887" y="3051175"/>
            <a:ext cx="1391703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sw $2, 15($3) </a:t>
            </a:r>
          </a:p>
        </p:txBody>
      </p:sp>
      <p:pic>
        <p:nvPicPr>
          <p:cNvPr id="1267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4052887"/>
            <a:ext cx="2892425" cy="750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8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8100" y="4910137"/>
            <a:ext cx="2892425" cy="750888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Shape 1269"/>
          <p:cNvSpPr/>
          <p:nvPr/>
        </p:nvSpPr>
        <p:spPr>
          <a:xfrm flipH="1">
            <a:off x="4678362" y="4557712"/>
            <a:ext cx="1268413" cy="628651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70" name="Shape 1270"/>
          <p:cNvSpPr/>
          <p:nvPr/>
        </p:nvSpPr>
        <p:spPr>
          <a:xfrm>
            <a:off x="5006975" y="4438650"/>
            <a:ext cx="130176" cy="747713"/>
          </a:xfrm>
          <a:prstGeom prst="line">
            <a:avLst/>
          </a:prstGeom>
          <a:ln w="38100">
            <a:solidFill>
              <a:srgbClr val="008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271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8887" y="4294187"/>
            <a:ext cx="1114426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2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8887" y="5106987"/>
            <a:ext cx="1190626" cy="247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Shape 1273"/>
          <p:cNvSpPr/>
          <p:nvPr/>
        </p:nvSpPr>
        <p:spPr>
          <a:xfrm flipH="1">
            <a:off x="4643437" y="2420937"/>
            <a:ext cx="1268413" cy="628651"/>
          </a:xfrm>
          <a:prstGeom prst="line">
            <a:avLst/>
          </a:prstGeom>
          <a:ln w="25400">
            <a:solidFill>
              <a:srgbClr val="0070C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74" name="Shape 1274"/>
          <p:cNvSpPr/>
          <p:nvPr/>
        </p:nvSpPr>
        <p:spPr>
          <a:xfrm>
            <a:off x="5640387" y="2303462"/>
            <a:ext cx="130176" cy="838201"/>
          </a:xfrm>
          <a:prstGeom prst="line">
            <a:avLst/>
          </a:prstGeom>
          <a:ln w="38100">
            <a:solidFill>
              <a:srgbClr val="008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75" name="Shape 1275"/>
          <p:cNvSpPr/>
          <p:nvPr/>
        </p:nvSpPr>
        <p:spPr>
          <a:xfrm>
            <a:off x="1116012" y="3933825"/>
            <a:ext cx="6119813" cy="2016125"/>
          </a:xfrm>
          <a:prstGeom prst="rect">
            <a:avLst/>
          </a:prstGeom>
          <a:solidFill>
            <a:schemeClr val="accent1">
              <a:alpha val="3607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276" name="Shape 1276"/>
          <p:cNvSpPr/>
          <p:nvPr/>
        </p:nvSpPr>
        <p:spPr>
          <a:xfrm>
            <a:off x="6372225" y="1484312"/>
            <a:ext cx="1967865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When is data ready?</a:t>
            </a:r>
          </a:p>
        </p:txBody>
      </p:sp>
      <p:sp>
        <p:nvSpPr>
          <p:cNvPr id="1277" name="Shape 1277"/>
          <p:cNvSpPr/>
          <p:nvPr/>
        </p:nvSpPr>
        <p:spPr>
          <a:xfrm>
            <a:off x="6753225" y="2298700"/>
            <a:ext cx="2137629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When is data needed?</a:t>
            </a:r>
          </a:p>
        </p:txBody>
      </p:sp>
      <p:sp>
        <p:nvSpPr>
          <p:cNvPr id="1278" name="Shape 1278"/>
          <p:cNvSpPr/>
          <p:nvPr/>
        </p:nvSpPr>
        <p:spPr>
          <a:xfrm>
            <a:off x="5538787" y="1601787"/>
            <a:ext cx="914401" cy="69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46" fill="norm" stroke="1" extrusionOk="0">
                <a:moveTo>
                  <a:pt x="21600" y="1274"/>
                </a:moveTo>
                <a:cubicBezTo>
                  <a:pt x="15531" y="60"/>
                  <a:pt x="9463" y="-1154"/>
                  <a:pt x="5863" y="2041"/>
                </a:cubicBezTo>
                <a:cubicBezTo>
                  <a:pt x="2263" y="5237"/>
                  <a:pt x="1131" y="12841"/>
                  <a:pt x="0" y="20446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79" name="Shape 1279"/>
          <p:cNvSpPr/>
          <p:nvPr/>
        </p:nvSpPr>
        <p:spPr>
          <a:xfrm>
            <a:off x="5745162" y="2433637"/>
            <a:ext cx="1096963" cy="69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46" fill="norm" stroke="1" extrusionOk="0">
                <a:moveTo>
                  <a:pt x="21600" y="1274"/>
                </a:moveTo>
                <a:cubicBezTo>
                  <a:pt x="15531" y="60"/>
                  <a:pt x="9463" y="-1154"/>
                  <a:pt x="5863" y="2041"/>
                </a:cubicBezTo>
                <a:cubicBezTo>
                  <a:pt x="2263" y="5237"/>
                  <a:pt x="1131" y="12841"/>
                  <a:pt x="0" y="20446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4" dur="5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9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Class="entr" nodeType="after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3"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8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Class="entr" nodeType="afterEffect" presetSubtype="2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2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7"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5" grpId="1"/>
      <p:bldP build="whole" bldLvl="1" animBg="1" rev="0" advAuto="0" spid="1276" grpId="7"/>
      <p:bldP build="whole" bldLvl="1" animBg="1" rev="0" advAuto="0" spid="1277" grpId="9"/>
      <p:bldP build="whole" bldLvl="1" animBg="1" rev="0" advAuto="0" spid="1263" grpId="2"/>
      <p:bldP build="whole" bldLvl="1" animBg="1" rev="0" advAuto="0" spid="1278" grpId="6"/>
      <p:bldP build="whole" bldLvl="1" animBg="1" rev="0" advAuto="0" spid="1279" grpId="8"/>
      <p:bldP build="whole" bldLvl="1" animBg="1" rev="0" advAuto="0" spid="1266" grpId="3"/>
      <p:bldP build="whole" bldLvl="1" animBg="1" rev="0" advAuto="0" spid="1264" grpId="4"/>
      <p:bldP build="whole" bldLvl="1" animBg="1" rev="0" advAuto="0" spid="1274" grpId="10"/>
      <p:bldP build="whole" bldLvl="1" animBg="1" rev="0" advAuto="0" spid="1273" grpId="5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/>
          <p:nvPr>
            <p:ph type="sldNum" sz="quarter" idx="4294967295"/>
          </p:nvPr>
        </p:nvSpPr>
        <p:spPr>
          <a:xfrm>
            <a:off x="8662704" y="6451701"/>
            <a:ext cx="301909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>
              <a:defRPr b="1" sz="1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282" name="f04-58-P374493.png" descr="f04-58-P3744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987" y="1346200"/>
            <a:ext cx="6834188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Shape 1283"/>
          <p:cNvSpPr/>
          <p:nvPr>
            <p:ph type="title" idx="4294967295"/>
          </p:nvPr>
        </p:nvSpPr>
        <p:spPr>
          <a:xfrm>
            <a:off x="684212" y="146050"/>
            <a:ext cx="8259763" cy="762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Load-Use Data Hazard</a:t>
            </a:r>
          </a:p>
        </p:txBody>
      </p:sp>
      <p:sp>
        <p:nvSpPr>
          <p:cNvPr id="1284" name="Shape 1284"/>
          <p:cNvSpPr/>
          <p:nvPr/>
        </p:nvSpPr>
        <p:spPr>
          <a:xfrm rot="2714808">
            <a:off x="4352131" y="2715418"/>
            <a:ext cx="360363" cy="1069976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288" name="Group 1288"/>
          <p:cNvGrpSpPr/>
          <p:nvPr/>
        </p:nvGrpSpPr>
        <p:grpSpPr>
          <a:xfrm>
            <a:off x="5635649" y="2738437"/>
            <a:ext cx="3184501" cy="690563"/>
            <a:chOff x="0" y="0"/>
            <a:chExt cx="3184500" cy="690562"/>
          </a:xfrm>
        </p:grpSpPr>
        <p:sp>
          <p:nvSpPr>
            <p:cNvPr id="1285" name="Shape 1285"/>
            <p:cNvSpPr/>
            <p:nvPr/>
          </p:nvSpPr>
          <p:spPr>
            <a:xfrm>
              <a:off x="1604937" y="0"/>
              <a:ext cx="1579564" cy="690563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1286" name="Shape 1286"/>
            <p:cNvSpPr/>
            <p:nvPr/>
          </p:nvSpPr>
          <p:spPr>
            <a:xfrm flipV="1">
              <a:off x="-1" y="114294"/>
              <a:ext cx="1528740" cy="41277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1604937" y="0"/>
              <a:ext cx="1579564" cy="61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800"/>
              </a:lvl1pPr>
            </a:lstStyle>
            <a:p>
              <a:pPr/>
              <a:r>
                <a:t>Need to stall for one cycle</a:t>
              </a:r>
            </a:p>
          </p:txBody>
        </p:sp>
      </p:grpSp>
      <p:sp>
        <p:nvSpPr>
          <p:cNvPr id="1289" name="Shape 1289"/>
          <p:cNvSpPr/>
          <p:nvPr/>
        </p:nvSpPr>
        <p:spPr>
          <a:xfrm>
            <a:off x="5621337" y="2070100"/>
            <a:ext cx="1967866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When is data ready?</a:t>
            </a:r>
          </a:p>
        </p:txBody>
      </p:sp>
      <p:sp>
        <p:nvSpPr>
          <p:cNvPr id="1290" name="Shape 1290"/>
          <p:cNvSpPr/>
          <p:nvPr/>
        </p:nvSpPr>
        <p:spPr>
          <a:xfrm>
            <a:off x="6002337" y="2420937"/>
            <a:ext cx="2137629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When is data needed?</a:t>
            </a:r>
          </a:p>
        </p:txBody>
      </p:sp>
      <p:sp>
        <p:nvSpPr>
          <p:cNvPr id="1291" name="Shape 1291"/>
          <p:cNvSpPr/>
          <p:nvPr/>
        </p:nvSpPr>
        <p:spPr>
          <a:xfrm>
            <a:off x="4787900" y="2187574"/>
            <a:ext cx="914400" cy="696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46" fill="norm" stroke="1" extrusionOk="0">
                <a:moveTo>
                  <a:pt x="21600" y="1274"/>
                </a:moveTo>
                <a:cubicBezTo>
                  <a:pt x="15531" y="60"/>
                  <a:pt x="9463" y="-1154"/>
                  <a:pt x="5863" y="2041"/>
                </a:cubicBezTo>
                <a:cubicBezTo>
                  <a:pt x="2263" y="5237"/>
                  <a:pt x="1131" y="12841"/>
                  <a:pt x="0" y="20446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92" name="Shape 1292"/>
          <p:cNvSpPr/>
          <p:nvPr/>
        </p:nvSpPr>
        <p:spPr>
          <a:xfrm>
            <a:off x="4211637" y="2492374"/>
            <a:ext cx="1808163" cy="1071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46" fill="norm" stroke="1" extrusionOk="0">
                <a:moveTo>
                  <a:pt x="21600" y="1274"/>
                </a:moveTo>
                <a:cubicBezTo>
                  <a:pt x="15531" y="60"/>
                  <a:pt x="9463" y="-1154"/>
                  <a:pt x="5863" y="2041"/>
                </a:cubicBezTo>
                <a:cubicBezTo>
                  <a:pt x="2263" y="5237"/>
                  <a:pt x="1131" y="12841"/>
                  <a:pt x="0" y="20446"/>
                </a:cubicBezTo>
              </a:path>
            </a:pathLst>
          </a:custGeom>
          <a:ln w="38100">
            <a:solidFill>
              <a:srgbClr val="000000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5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6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0"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0" grpId="4"/>
      <p:bldP build="whole" bldLvl="1" animBg="1" rev="0" advAuto="0" spid="1291" grpId="1"/>
      <p:bldP build="whole" bldLvl="1" animBg="1" rev="0" advAuto="0" spid="1289" grpId="2"/>
      <p:bldP build="whole" bldLvl="1" animBg="1" rev="0" advAuto="0" spid="1292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cod4e">
  <a:themeElements>
    <a:clrScheme name="cod4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AD3"/>
      </a:accent1>
      <a:accent2>
        <a:srgbClr val="C0C0C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od4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cod4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od4e">
  <a:themeElements>
    <a:clrScheme name="cod4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CAD3"/>
      </a:accent1>
      <a:accent2>
        <a:srgbClr val="C0C0C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od4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cod4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